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3"/>
    <p:restoredTop sz="94675"/>
  </p:normalViewPr>
  <p:slideViewPr>
    <p:cSldViewPr snapToGrid="0" snapToObjects="1">
      <p:cViewPr varScale="1">
        <p:scale>
          <a:sx n="42" d="100"/>
          <a:sy n="42" d="100"/>
        </p:scale>
        <p:origin x="9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 name="Shape 111"/>
          <p:cNvSpPr>
            <a:spLocks noGrp="1" noRot="1" noChangeAspect="1"/>
          </p:cNvSpPr>
          <p:nvPr>
            <p:ph type="sldImg"/>
          </p:nvPr>
        </p:nvSpPr>
        <p:spPr>
          <a:xfrm>
            <a:off x="1143000" y="685800"/>
            <a:ext cx="4572000" cy="3429000"/>
          </a:xfrm>
          <a:prstGeom prst="rect">
            <a:avLst/>
          </a:prstGeom>
        </p:spPr>
        <p:txBody>
          <a:bodyPr/>
          <a:lstStyle/>
          <a:p>
            <a:endParaRPr/>
          </a:p>
        </p:txBody>
      </p:sp>
      <p:sp>
        <p:nvSpPr>
          <p:cNvPr id="112" name="Shape 11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63273468"/>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5760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1524000" y="1122362"/>
            <a:ext cx="9144000" cy="2387601"/>
          </a:xfrm>
          <a:prstGeom prst="rect">
            <a:avLst/>
          </a:prstGeom>
        </p:spPr>
        <p:txBody>
          <a:bodyPr anchor="b"/>
          <a:lstStyle>
            <a:lvl1pPr algn="ctr">
              <a:defRPr sz="6000" b="0">
                <a:solidFill>
                  <a:srgbClr val="000000"/>
                </a:solidFill>
                <a:latin typeface="Calibri Light"/>
                <a:ea typeface="Calibri Light"/>
                <a:cs typeface="Calibri Light"/>
                <a:sym typeface="Calibri Light"/>
              </a:defRPr>
            </a:lvl1pPr>
          </a:lstStyle>
          <a:p>
            <a:r>
              <a:t>Title Text</a:t>
            </a:r>
          </a:p>
        </p:txBody>
      </p:sp>
      <p:sp>
        <p:nvSpPr>
          <p:cNvPr id="13"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solidFill>
                  <a:srgbClr val="000000"/>
                </a:solidFill>
              </a:defRPr>
            </a:lvl1pPr>
            <a:lvl2pPr marL="0" indent="457200" algn="ctr">
              <a:buSzTx/>
              <a:buFontTx/>
              <a:buNone/>
              <a:defRPr sz="2400">
                <a:solidFill>
                  <a:srgbClr val="000000"/>
                </a:solidFill>
              </a:defRPr>
            </a:lvl2pPr>
            <a:lvl3pPr marL="0" indent="914400" algn="ctr">
              <a:buSzTx/>
              <a:buFontTx/>
              <a:buNone/>
              <a:defRPr sz="2400">
                <a:solidFill>
                  <a:srgbClr val="000000"/>
                </a:solidFill>
              </a:defRPr>
            </a:lvl3pPr>
            <a:lvl4pPr marL="0" indent="1371600" algn="ctr">
              <a:buSzTx/>
              <a:buFontTx/>
              <a:buNone/>
              <a:defRPr sz="2400">
                <a:solidFill>
                  <a:srgbClr val="000000"/>
                </a:solidFill>
              </a:defRPr>
            </a:lvl4pPr>
            <a:lvl5pPr marL="0" indent="1828800" algn="ctr">
              <a:buSzTx/>
              <a:buFontTx/>
              <a:buNone/>
              <a:defRPr sz="2400">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14" name="Rectangle 6"/>
          <p:cNvSpPr/>
          <p:nvPr/>
        </p:nvSpPr>
        <p:spPr>
          <a:xfrm>
            <a:off x="0" y="6356350"/>
            <a:ext cx="12192000" cy="501650"/>
          </a:xfrm>
          <a:prstGeom prst="rect">
            <a:avLst/>
          </a:prstGeom>
          <a:solidFill>
            <a:schemeClr val="accent1"/>
          </a:solidFill>
          <a:ln w="12700">
            <a:solidFill>
              <a:srgbClr val="32538F"/>
            </a:solidFill>
            <a:miter/>
          </a:ln>
        </p:spPr>
        <p:txBody>
          <a:bodyPr lIns="45719" rIns="45719" anchor="ctr"/>
          <a:lstStyle/>
          <a:p>
            <a:pPr algn="ctr">
              <a:defRPr>
                <a:solidFill>
                  <a:srgbClr val="FFFFFF"/>
                </a:solidFill>
              </a:defRPr>
            </a:pPr>
            <a:endParaRP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4" name="Title Text"/>
          <p:cNvSpPr txBox="1">
            <a:spLocks noGrp="1"/>
          </p:cNvSpPr>
          <p:nvPr>
            <p:ph type="title"/>
          </p:nvPr>
        </p:nvSpPr>
        <p:spPr>
          <a:xfrm>
            <a:off x="838200" y="365125"/>
            <a:ext cx="10515600" cy="1325563"/>
          </a:xfrm>
          <a:prstGeom prst="rect">
            <a:avLst/>
          </a:prstGeom>
        </p:spPr>
        <p:txBody>
          <a:bodyPr/>
          <a:lstStyle>
            <a:lvl1pPr>
              <a:defRPr sz="4400" b="0">
                <a:solidFill>
                  <a:srgbClr val="000000"/>
                </a:solidFill>
                <a:latin typeface="Calibri Light"/>
                <a:ea typeface="Calibri Light"/>
                <a:cs typeface="Calibri Light"/>
                <a:sym typeface="Calibri Light"/>
              </a:defRPr>
            </a:lvl1pPr>
          </a:lstStyle>
          <a:p>
            <a:r>
              <a:t>Title Text</a:t>
            </a:r>
          </a:p>
        </p:txBody>
      </p:sp>
      <p:sp>
        <p:nvSpPr>
          <p:cNvPr id="95" name="Body Level One…"/>
          <p:cNvSpPr txBox="1">
            <a:spLocks noGrp="1"/>
          </p:cNvSpPr>
          <p:nvPr>
            <p:ph type="body" idx="1"/>
          </p:nvPr>
        </p:nvSpPr>
        <p:spPr>
          <a:xfrm>
            <a:off x="838200" y="1825625"/>
            <a:ext cx="10515600" cy="4351338"/>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9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3" name="Title Text"/>
          <p:cNvSpPr txBox="1">
            <a:spLocks noGrp="1"/>
          </p:cNvSpPr>
          <p:nvPr>
            <p:ph type="title"/>
          </p:nvPr>
        </p:nvSpPr>
        <p:spPr>
          <a:xfrm>
            <a:off x="8724900" y="365125"/>
            <a:ext cx="2628900" cy="5811838"/>
          </a:xfrm>
          <a:prstGeom prst="rect">
            <a:avLst/>
          </a:prstGeom>
        </p:spPr>
        <p:txBody>
          <a:bodyPr/>
          <a:lstStyle>
            <a:lvl1pPr>
              <a:defRPr sz="4400" b="0">
                <a:solidFill>
                  <a:srgbClr val="000000"/>
                </a:solidFill>
                <a:latin typeface="Calibri Light"/>
                <a:ea typeface="Calibri Light"/>
                <a:cs typeface="Calibri Light"/>
                <a:sym typeface="Calibri Light"/>
              </a:defRPr>
            </a:lvl1pPr>
          </a:lstStyle>
          <a:p>
            <a:r>
              <a:t>Title Text</a:t>
            </a:r>
          </a:p>
        </p:txBody>
      </p:sp>
      <p:sp>
        <p:nvSpPr>
          <p:cNvPr id="104" name="Body Level One…"/>
          <p:cNvSpPr txBox="1">
            <a:spLocks noGrp="1"/>
          </p:cNvSpPr>
          <p:nvPr>
            <p:ph type="body" idx="1"/>
          </p:nvPr>
        </p:nvSpPr>
        <p:spPr>
          <a:xfrm>
            <a:off x="838200" y="365125"/>
            <a:ext cx="7734300" cy="5811838"/>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10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2" name="Title Text"/>
          <p:cNvSpPr txBox="1">
            <a:spLocks noGrp="1"/>
          </p:cNvSpPr>
          <p:nvPr>
            <p:ph type="title"/>
          </p:nvPr>
        </p:nvSpPr>
        <p:spPr>
          <a:prstGeom prst="rect">
            <a:avLst/>
          </a:prstGeom>
        </p:spPr>
        <p:txBody>
          <a:bodyPr/>
          <a:lstStyle/>
          <a:p>
            <a:r>
              <a:t>Title Text</a:t>
            </a:r>
          </a:p>
        </p:txBody>
      </p:sp>
      <p:sp>
        <p:nvSpPr>
          <p:cNvPr id="2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1" name="Title Text"/>
          <p:cNvSpPr txBox="1">
            <a:spLocks noGrp="1"/>
          </p:cNvSpPr>
          <p:nvPr>
            <p:ph type="title"/>
          </p:nvPr>
        </p:nvSpPr>
        <p:spPr>
          <a:xfrm>
            <a:off x="831850" y="1709738"/>
            <a:ext cx="10515600" cy="2852737"/>
          </a:xfrm>
          <a:prstGeom prst="rect">
            <a:avLst/>
          </a:prstGeom>
        </p:spPr>
        <p:txBody>
          <a:bodyPr anchor="b"/>
          <a:lstStyle>
            <a:lvl1pPr>
              <a:defRPr sz="6000" b="0">
                <a:solidFill>
                  <a:srgbClr val="000000"/>
                </a:solidFill>
                <a:latin typeface="Calibri Light"/>
                <a:ea typeface="Calibri Light"/>
                <a:cs typeface="Calibri Light"/>
                <a:sym typeface="Calibri Light"/>
              </a:defRPr>
            </a:lvl1pPr>
          </a:lstStyle>
          <a:p>
            <a:r>
              <a:t>Title Text</a:t>
            </a:r>
          </a:p>
        </p:txBody>
      </p:sp>
      <p:sp>
        <p:nvSpPr>
          <p:cNvPr id="32"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0" name="Title Text"/>
          <p:cNvSpPr txBox="1">
            <a:spLocks noGrp="1"/>
          </p:cNvSpPr>
          <p:nvPr>
            <p:ph type="title"/>
          </p:nvPr>
        </p:nvSpPr>
        <p:spPr>
          <a:xfrm>
            <a:off x="838200" y="365125"/>
            <a:ext cx="10515600" cy="1325563"/>
          </a:xfrm>
          <a:prstGeom prst="rect">
            <a:avLst/>
          </a:prstGeom>
        </p:spPr>
        <p:txBody>
          <a:bodyPr/>
          <a:lstStyle>
            <a:lvl1pPr>
              <a:defRPr sz="4400" b="0">
                <a:solidFill>
                  <a:srgbClr val="000000"/>
                </a:solidFill>
                <a:latin typeface="Calibri Light"/>
                <a:ea typeface="Calibri Light"/>
                <a:cs typeface="Calibri Light"/>
                <a:sym typeface="Calibri Light"/>
              </a:defRPr>
            </a:lvl1pPr>
          </a:lstStyle>
          <a:p>
            <a:r>
              <a:t>Title Text</a:t>
            </a:r>
          </a:p>
        </p:txBody>
      </p:sp>
      <p:sp>
        <p:nvSpPr>
          <p:cNvPr id="41" name="Body Level One…"/>
          <p:cNvSpPr txBox="1">
            <a:spLocks noGrp="1"/>
          </p:cNvSpPr>
          <p:nvPr>
            <p:ph type="body" sz="half" idx="1"/>
          </p:nvPr>
        </p:nvSpPr>
        <p:spPr>
          <a:xfrm>
            <a:off x="838200" y="1825625"/>
            <a:ext cx="5181600" cy="4351338"/>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9" name="Title Text"/>
          <p:cNvSpPr txBox="1">
            <a:spLocks noGrp="1"/>
          </p:cNvSpPr>
          <p:nvPr>
            <p:ph type="title"/>
          </p:nvPr>
        </p:nvSpPr>
        <p:spPr>
          <a:xfrm>
            <a:off x="839787" y="365125"/>
            <a:ext cx="10515601" cy="1325563"/>
          </a:xfrm>
          <a:prstGeom prst="rect">
            <a:avLst/>
          </a:prstGeom>
        </p:spPr>
        <p:txBody>
          <a:bodyPr/>
          <a:lstStyle>
            <a:lvl1pPr>
              <a:defRPr sz="4400" b="0">
                <a:solidFill>
                  <a:srgbClr val="000000"/>
                </a:solidFill>
                <a:latin typeface="Calibri Light"/>
                <a:ea typeface="Calibri Light"/>
                <a:cs typeface="Calibri Light"/>
                <a:sym typeface="Calibri Light"/>
              </a:defRPr>
            </a:lvl1pPr>
          </a:lstStyle>
          <a:p>
            <a:r>
              <a:t>Title Text</a:t>
            </a:r>
          </a:p>
        </p:txBody>
      </p:sp>
      <p:sp>
        <p:nvSpPr>
          <p:cNvPr id="50"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solidFill>
                  <a:srgbClr val="000000"/>
                </a:solidFill>
              </a:defRPr>
            </a:lvl1pPr>
            <a:lvl2pPr marL="0" indent="457200">
              <a:buSzTx/>
              <a:buFontTx/>
              <a:buNone/>
              <a:defRPr sz="2400" b="1">
                <a:solidFill>
                  <a:srgbClr val="000000"/>
                </a:solidFill>
              </a:defRPr>
            </a:lvl2pPr>
            <a:lvl3pPr marL="0" indent="914400">
              <a:buSzTx/>
              <a:buFontTx/>
              <a:buNone/>
              <a:defRPr sz="2400" b="1">
                <a:solidFill>
                  <a:srgbClr val="000000"/>
                </a:solidFill>
              </a:defRPr>
            </a:lvl3pPr>
            <a:lvl4pPr marL="0" indent="1371600">
              <a:buSzTx/>
              <a:buFontTx/>
              <a:buNone/>
              <a:defRPr sz="2400" b="1">
                <a:solidFill>
                  <a:srgbClr val="000000"/>
                </a:solidFill>
              </a:defRPr>
            </a:lvl4pPr>
            <a:lvl5pPr marL="0" indent="1828800">
              <a:buSzTx/>
              <a:buFontTx/>
              <a:buNone/>
              <a:defRPr sz="2400" b="1">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51" name="Text Placeholder 4"/>
          <p:cNvSpPr>
            <a:spLocks noGrp="1"/>
          </p:cNvSpPr>
          <p:nvPr>
            <p:ph type="body" sz="quarter" idx="13"/>
          </p:nvPr>
        </p:nvSpPr>
        <p:spPr>
          <a:xfrm>
            <a:off x="6172200" y="1681163"/>
            <a:ext cx="5183188" cy="823913"/>
          </a:xfrm>
          <a:prstGeom prst="rect">
            <a:avLst/>
          </a:prstGeom>
        </p:spPr>
        <p:txBody>
          <a:bodyPr anchor="b"/>
          <a:lstStyle/>
          <a:p>
            <a:pPr marL="0" indent="0">
              <a:buSzTx/>
              <a:buFontTx/>
              <a:buNone/>
              <a:defRPr sz="2400" b="1">
                <a:solidFill>
                  <a:srgbClr val="000000"/>
                </a:solidFill>
              </a:defRPr>
            </a:pPr>
            <a:endParaRPr/>
          </a:p>
        </p:txBody>
      </p:sp>
      <p:sp>
        <p:nvSpPr>
          <p:cNvPr id="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9" name="Title Text"/>
          <p:cNvSpPr txBox="1">
            <a:spLocks noGrp="1"/>
          </p:cNvSpPr>
          <p:nvPr>
            <p:ph type="title"/>
          </p:nvPr>
        </p:nvSpPr>
        <p:spPr>
          <a:xfrm>
            <a:off x="838200" y="365125"/>
            <a:ext cx="10515600" cy="1325563"/>
          </a:xfrm>
          <a:prstGeom prst="rect">
            <a:avLst/>
          </a:prstGeom>
        </p:spPr>
        <p:txBody>
          <a:bodyPr/>
          <a:lstStyle>
            <a:lvl1pPr>
              <a:defRPr sz="4400" b="0">
                <a:solidFill>
                  <a:srgbClr val="000000"/>
                </a:solidFill>
                <a:latin typeface="Calibri Light"/>
                <a:ea typeface="Calibri Light"/>
                <a:cs typeface="Calibri Light"/>
                <a:sym typeface="Calibri Light"/>
              </a:defRPr>
            </a:lvl1pPr>
          </a:lstStyle>
          <a:p>
            <a:r>
              <a:t>Title Text</a:t>
            </a:r>
          </a:p>
        </p:txBody>
      </p:sp>
      <p:sp>
        <p:nvSpPr>
          <p:cNvPr id="6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4" name="Title Text"/>
          <p:cNvSpPr txBox="1">
            <a:spLocks noGrp="1"/>
          </p:cNvSpPr>
          <p:nvPr>
            <p:ph type="title"/>
          </p:nvPr>
        </p:nvSpPr>
        <p:spPr>
          <a:xfrm>
            <a:off x="839787" y="457200"/>
            <a:ext cx="3932239" cy="1600200"/>
          </a:xfrm>
          <a:prstGeom prst="rect">
            <a:avLst/>
          </a:prstGeom>
        </p:spPr>
        <p:txBody>
          <a:bodyPr anchor="b"/>
          <a:lstStyle>
            <a:lvl1pPr>
              <a:defRPr sz="3200" b="0">
                <a:solidFill>
                  <a:srgbClr val="000000"/>
                </a:solidFill>
                <a:latin typeface="Calibri Light"/>
                <a:ea typeface="Calibri Light"/>
                <a:cs typeface="Calibri Light"/>
                <a:sym typeface="Calibri Light"/>
              </a:defRPr>
            </a:lvl1pPr>
          </a:lstStyle>
          <a:p>
            <a:r>
              <a:t>Title Text</a:t>
            </a:r>
          </a:p>
        </p:txBody>
      </p:sp>
      <p:sp>
        <p:nvSpPr>
          <p:cNvPr id="75" name="Body Level One…"/>
          <p:cNvSpPr txBox="1">
            <a:spLocks noGrp="1"/>
          </p:cNvSpPr>
          <p:nvPr>
            <p:ph type="body" sz="half" idx="1"/>
          </p:nvPr>
        </p:nvSpPr>
        <p:spPr>
          <a:xfrm>
            <a:off x="5183187" y="987425"/>
            <a:ext cx="6172201" cy="4873625"/>
          </a:xfrm>
          <a:prstGeom prst="rect">
            <a:avLst/>
          </a:prstGeom>
        </p:spPr>
        <p:txBody>
          <a:bodyPr/>
          <a:lstStyle>
            <a:lvl1pPr>
              <a:defRPr sz="3200">
                <a:solidFill>
                  <a:srgbClr val="000000"/>
                </a:solidFill>
              </a:defRPr>
            </a:lvl1pPr>
            <a:lvl2pPr marL="718457" indent="-261257">
              <a:defRPr sz="3200">
                <a:solidFill>
                  <a:srgbClr val="000000"/>
                </a:solidFill>
              </a:defRPr>
            </a:lvl2pPr>
            <a:lvl3pPr marL="1219200" indent="-304800">
              <a:defRPr sz="3200">
                <a:solidFill>
                  <a:srgbClr val="000000"/>
                </a:solidFill>
              </a:defRPr>
            </a:lvl3pPr>
            <a:lvl4pPr marL="1737360" indent="-365760">
              <a:defRPr sz="3200">
                <a:solidFill>
                  <a:srgbClr val="000000"/>
                </a:solidFill>
              </a:defRPr>
            </a:lvl4pPr>
            <a:lvl5pPr marL="2194560" indent="-365760">
              <a:defRPr sz="3200">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76" name="Text Placeholder 3"/>
          <p:cNvSpPr>
            <a:spLocks noGrp="1"/>
          </p:cNvSpPr>
          <p:nvPr>
            <p:ph type="body" sz="quarter" idx="13"/>
          </p:nvPr>
        </p:nvSpPr>
        <p:spPr>
          <a:xfrm>
            <a:off x="839787" y="2057400"/>
            <a:ext cx="3932238" cy="3811588"/>
          </a:xfrm>
          <a:prstGeom prst="rect">
            <a:avLst/>
          </a:prstGeom>
        </p:spPr>
        <p:txBody>
          <a:bodyPr/>
          <a:lstStyle/>
          <a:p>
            <a:pPr marL="0" indent="0">
              <a:buSzTx/>
              <a:buFontTx/>
              <a:buNone/>
              <a:defRPr sz="1600">
                <a:solidFill>
                  <a:srgbClr val="000000"/>
                </a:solidFill>
              </a:defRPr>
            </a:pPr>
            <a:endParaRPr/>
          </a:p>
        </p:txBody>
      </p:sp>
      <p:sp>
        <p:nvSpPr>
          <p:cNvPr id="7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4" name="Title Text"/>
          <p:cNvSpPr txBox="1">
            <a:spLocks noGrp="1"/>
          </p:cNvSpPr>
          <p:nvPr>
            <p:ph type="title"/>
          </p:nvPr>
        </p:nvSpPr>
        <p:spPr>
          <a:xfrm>
            <a:off x="839787" y="457200"/>
            <a:ext cx="3932239" cy="1600200"/>
          </a:xfrm>
          <a:prstGeom prst="rect">
            <a:avLst/>
          </a:prstGeom>
        </p:spPr>
        <p:txBody>
          <a:bodyPr anchor="b"/>
          <a:lstStyle>
            <a:lvl1pPr>
              <a:defRPr sz="3200" b="0">
                <a:solidFill>
                  <a:srgbClr val="000000"/>
                </a:solidFill>
                <a:latin typeface="Calibri Light"/>
                <a:ea typeface="Calibri Light"/>
                <a:cs typeface="Calibri Light"/>
                <a:sym typeface="Calibri Light"/>
              </a:defRPr>
            </a:lvl1pPr>
          </a:lstStyle>
          <a:p>
            <a:r>
              <a:t>Title Text</a:t>
            </a:r>
          </a:p>
        </p:txBody>
      </p:sp>
      <p:sp>
        <p:nvSpPr>
          <p:cNvPr id="85" name="Picture Placeholder 2"/>
          <p:cNvSpPr>
            <a:spLocks noGrp="1"/>
          </p:cNvSpPr>
          <p:nvPr>
            <p:ph type="pic" sz="half" idx="13"/>
          </p:nvPr>
        </p:nvSpPr>
        <p:spPr>
          <a:xfrm>
            <a:off x="5183187" y="987425"/>
            <a:ext cx="6172201" cy="4873625"/>
          </a:xfrm>
          <a:prstGeom prst="rect">
            <a:avLst/>
          </a:prstGeom>
        </p:spPr>
        <p:txBody>
          <a:bodyPr lIns="91439" rIns="91439">
            <a:noAutofit/>
          </a:bodyPr>
          <a:lstStyle/>
          <a:p>
            <a:endParaRPr/>
          </a:p>
        </p:txBody>
      </p:sp>
      <p:sp>
        <p:nvSpPr>
          <p:cNvPr id="86"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solidFill>
                  <a:srgbClr val="000000"/>
                </a:solidFill>
              </a:defRPr>
            </a:lvl1pPr>
            <a:lvl2pPr marL="0" indent="457200">
              <a:buSzTx/>
              <a:buFontTx/>
              <a:buNone/>
              <a:defRPr sz="1600">
                <a:solidFill>
                  <a:srgbClr val="000000"/>
                </a:solidFill>
              </a:defRPr>
            </a:lvl2pPr>
            <a:lvl3pPr marL="0" indent="914400">
              <a:buSzTx/>
              <a:buFontTx/>
              <a:buNone/>
              <a:defRPr sz="1600">
                <a:solidFill>
                  <a:srgbClr val="000000"/>
                </a:solidFill>
              </a:defRPr>
            </a:lvl3pPr>
            <a:lvl4pPr marL="0" indent="1371600">
              <a:buSzTx/>
              <a:buFontTx/>
              <a:buNone/>
              <a:defRPr sz="1600">
                <a:solidFill>
                  <a:srgbClr val="000000"/>
                </a:solidFill>
              </a:defRPr>
            </a:lvl4pPr>
            <a:lvl5pPr marL="0" indent="1828800">
              <a:buSzTx/>
              <a:buFontTx/>
              <a:buNone/>
              <a:defRPr sz="1600">
                <a:solidFill>
                  <a:srgbClr val="000000"/>
                </a:solidFill>
              </a:defRPr>
            </a:lvl5pPr>
          </a:lstStyle>
          <a:p>
            <a:r>
              <a:t>Body Level One</a:t>
            </a:r>
          </a:p>
          <a:p>
            <a:pPr lvl="1"/>
            <a:r>
              <a:t>Body Level Two</a:t>
            </a:r>
          </a:p>
          <a:p>
            <a:pPr lvl="2"/>
            <a:r>
              <a:t>Body Level Three</a:t>
            </a:r>
          </a:p>
          <a:p>
            <a:pPr lvl="3"/>
            <a:r>
              <a:t>Body Level Four</a:t>
            </a:r>
          </a:p>
          <a:p>
            <a:pPr lvl="4"/>
            <a:r>
              <a:t>Body Level Five</a:t>
            </a:r>
          </a:p>
        </p:txBody>
      </p:sp>
      <p:sp>
        <p:nvSpPr>
          <p:cNvPr id="8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6"/>
          <p:cNvSpPr/>
          <p:nvPr/>
        </p:nvSpPr>
        <p:spPr>
          <a:xfrm>
            <a:off x="0" y="6356350"/>
            <a:ext cx="12192000" cy="501650"/>
          </a:xfrm>
          <a:prstGeom prst="rect">
            <a:avLst/>
          </a:prstGeom>
          <a:solidFill>
            <a:schemeClr val="accent1"/>
          </a:solidFill>
          <a:ln w="12700">
            <a:solidFill>
              <a:srgbClr val="32538F"/>
            </a:solidFill>
            <a:miter/>
          </a:ln>
        </p:spPr>
        <p:txBody>
          <a:bodyPr lIns="45719" rIns="45719" anchor="ctr"/>
          <a:lstStyle/>
          <a:p>
            <a:pPr algn="ctr">
              <a:defRPr>
                <a:solidFill>
                  <a:srgbClr val="FFFFFF"/>
                </a:solidFill>
              </a:defRPr>
            </a:pPr>
            <a:endParaRPr/>
          </a:p>
        </p:txBody>
      </p:sp>
      <p:sp>
        <p:nvSpPr>
          <p:cNvPr id="3" name="Title Text"/>
          <p:cNvSpPr txBox="1">
            <a:spLocks noGrp="1"/>
          </p:cNvSpPr>
          <p:nvPr>
            <p:ph type="title"/>
          </p:nvPr>
        </p:nvSpPr>
        <p:spPr>
          <a:xfrm>
            <a:off x="838200" y="365125"/>
            <a:ext cx="10515600" cy="76609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Title Text</a:t>
            </a:r>
          </a:p>
        </p:txBody>
      </p:sp>
      <p:sp>
        <p:nvSpPr>
          <p:cNvPr id="4" name="Body Level One…"/>
          <p:cNvSpPr txBox="1">
            <a:spLocks noGrp="1"/>
          </p:cNvSpPr>
          <p:nvPr>
            <p:ph type="body" idx="1"/>
          </p:nvPr>
        </p:nvSpPr>
        <p:spPr>
          <a:xfrm>
            <a:off x="838200" y="1410845"/>
            <a:ext cx="10515600" cy="461288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11089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3600" b="1" i="0" u="none" strike="noStrike" cap="none" spc="0" baseline="0">
          <a:ln>
            <a:noFill/>
          </a:ln>
          <a:solidFill>
            <a:schemeClr val="accent1"/>
          </a:solidFill>
          <a:uFillTx/>
          <a:latin typeface="+mn-lt"/>
          <a:ea typeface="+mn-ea"/>
          <a:cs typeface="+mn-cs"/>
          <a:sym typeface="Calibri"/>
        </a:defRPr>
      </a:lvl1pPr>
      <a:lvl2pPr marL="0" marR="0" indent="0" algn="l" defTabSz="914400" rtl="0" latinLnBrk="0">
        <a:lnSpc>
          <a:spcPct val="90000"/>
        </a:lnSpc>
        <a:spcBef>
          <a:spcPts val="0"/>
        </a:spcBef>
        <a:spcAft>
          <a:spcPts val="0"/>
        </a:spcAft>
        <a:buClrTx/>
        <a:buSzTx/>
        <a:buFontTx/>
        <a:buNone/>
        <a:tabLst/>
        <a:defRPr sz="3600" b="1" i="0" u="none" strike="noStrike" cap="none" spc="0" baseline="0">
          <a:ln>
            <a:noFill/>
          </a:ln>
          <a:solidFill>
            <a:schemeClr val="accent1"/>
          </a:solidFill>
          <a:uFillTx/>
          <a:latin typeface="+mn-lt"/>
          <a:ea typeface="+mn-ea"/>
          <a:cs typeface="+mn-cs"/>
          <a:sym typeface="Calibri"/>
        </a:defRPr>
      </a:lvl2pPr>
      <a:lvl3pPr marL="0" marR="0" indent="0" algn="l" defTabSz="914400" rtl="0" latinLnBrk="0">
        <a:lnSpc>
          <a:spcPct val="90000"/>
        </a:lnSpc>
        <a:spcBef>
          <a:spcPts val="0"/>
        </a:spcBef>
        <a:spcAft>
          <a:spcPts val="0"/>
        </a:spcAft>
        <a:buClrTx/>
        <a:buSzTx/>
        <a:buFontTx/>
        <a:buNone/>
        <a:tabLst/>
        <a:defRPr sz="3600" b="1" i="0" u="none" strike="noStrike" cap="none" spc="0" baseline="0">
          <a:ln>
            <a:noFill/>
          </a:ln>
          <a:solidFill>
            <a:schemeClr val="accent1"/>
          </a:solidFill>
          <a:uFillTx/>
          <a:latin typeface="+mn-lt"/>
          <a:ea typeface="+mn-ea"/>
          <a:cs typeface="+mn-cs"/>
          <a:sym typeface="Calibri"/>
        </a:defRPr>
      </a:lvl3pPr>
      <a:lvl4pPr marL="0" marR="0" indent="0" algn="l" defTabSz="914400" rtl="0" latinLnBrk="0">
        <a:lnSpc>
          <a:spcPct val="90000"/>
        </a:lnSpc>
        <a:spcBef>
          <a:spcPts val="0"/>
        </a:spcBef>
        <a:spcAft>
          <a:spcPts val="0"/>
        </a:spcAft>
        <a:buClrTx/>
        <a:buSzTx/>
        <a:buFontTx/>
        <a:buNone/>
        <a:tabLst/>
        <a:defRPr sz="3600" b="1" i="0" u="none" strike="noStrike" cap="none" spc="0" baseline="0">
          <a:ln>
            <a:noFill/>
          </a:ln>
          <a:solidFill>
            <a:schemeClr val="accent1"/>
          </a:solidFill>
          <a:uFillTx/>
          <a:latin typeface="+mn-lt"/>
          <a:ea typeface="+mn-ea"/>
          <a:cs typeface="+mn-cs"/>
          <a:sym typeface="Calibri"/>
        </a:defRPr>
      </a:lvl4pPr>
      <a:lvl5pPr marL="0" marR="0" indent="0" algn="l" defTabSz="914400" rtl="0" latinLnBrk="0">
        <a:lnSpc>
          <a:spcPct val="90000"/>
        </a:lnSpc>
        <a:spcBef>
          <a:spcPts val="0"/>
        </a:spcBef>
        <a:spcAft>
          <a:spcPts val="0"/>
        </a:spcAft>
        <a:buClrTx/>
        <a:buSzTx/>
        <a:buFontTx/>
        <a:buNone/>
        <a:tabLst/>
        <a:defRPr sz="3600" b="1" i="0" u="none" strike="noStrike" cap="none" spc="0" baseline="0">
          <a:ln>
            <a:noFill/>
          </a:ln>
          <a:solidFill>
            <a:schemeClr val="accent1"/>
          </a:solidFill>
          <a:uFillTx/>
          <a:latin typeface="+mn-lt"/>
          <a:ea typeface="+mn-ea"/>
          <a:cs typeface="+mn-cs"/>
          <a:sym typeface="Calibri"/>
        </a:defRPr>
      </a:lvl5pPr>
      <a:lvl6pPr marL="0" marR="0" indent="0" algn="l" defTabSz="914400" rtl="0" latinLnBrk="0">
        <a:lnSpc>
          <a:spcPct val="90000"/>
        </a:lnSpc>
        <a:spcBef>
          <a:spcPts val="0"/>
        </a:spcBef>
        <a:spcAft>
          <a:spcPts val="0"/>
        </a:spcAft>
        <a:buClrTx/>
        <a:buSzTx/>
        <a:buFontTx/>
        <a:buNone/>
        <a:tabLst/>
        <a:defRPr sz="3600" b="1" i="0" u="none" strike="noStrike" cap="none" spc="0" baseline="0">
          <a:ln>
            <a:noFill/>
          </a:ln>
          <a:solidFill>
            <a:schemeClr val="accent1"/>
          </a:solidFill>
          <a:uFillTx/>
          <a:latin typeface="+mn-lt"/>
          <a:ea typeface="+mn-ea"/>
          <a:cs typeface="+mn-cs"/>
          <a:sym typeface="Calibri"/>
        </a:defRPr>
      </a:lvl6pPr>
      <a:lvl7pPr marL="0" marR="0" indent="0" algn="l" defTabSz="914400" rtl="0" latinLnBrk="0">
        <a:lnSpc>
          <a:spcPct val="90000"/>
        </a:lnSpc>
        <a:spcBef>
          <a:spcPts val="0"/>
        </a:spcBef>
        <a:spcAft>
          <a:spcPts val="0"/>
        </a:spcAft>
        <a:buClrTx/>
        <a:buSzTx/>
        <a:buFontTx/>
        <a:buNone/>
        <a:tabLst/>
        <a:defRPr sz="3600" b="1" i="0" u="none" strike="noStrike" cap="none" spc="0" baseline="0">
          <a:ln>
            <a:noFill/>
          </a:ln>
          <a:solidFill>
            <a:schemeClr val="accent1"/>
          </a:solidFill>
          <a:uFillTx/>
          <a:latin typeface="+mn-lt"/>
          <a:ea typeface="+mn-ea"/>
          <a:cs typeface="+mn-cs"/>
          <a:sym typeface="Calibri"/>
        </a:defRPr>
      </a:lvl7pPr>
      <a:lvl8pPr marL="0" marR="0" indent="0" algn="l" defTabSz="914400" rtl="0" latinLnBrk="0">
        <a:lnSpc>
          <a:spcPct val="90000"/>
        </a:lnSpc>
        <a:spcBef>
          <a:spcPts val="0"/>
        </a:spcBef>
        <a:spcAft>
          <a:spcPts val="0"/>
        </a:spcAft>
        <a:buClrTx/>
        <a:buSzTx/>
        <a:buFontTx/>
        <a:buNone/>
        <a:tabLst/>
        <a:defRPr sz="3600" b="1" i="0" u="none" strike="noStrike" cap="none" spc="0" baseline="0">
          <a:ln>
            <a:noFill/>
          </a:ln>
          <a:solidFill>
            <a:schemeClr val="accent1"/>
          </a:solidFill>
          <a:uFillTx/>
          <a:latin typeface="+mn-lt"/>
          <a:ea typeface="+mn-ea"/>
          <a:cs typeface="+mn-cs"/>
          <a:sym typeface="Calibri"/>
        </a:defRPr>
      </a:lvl8pPr>
      <a:lvl9pPr marL="0" marR="0" indent="0" algn="l" defTabSz="914400" rtl="0" latinLnBrk="0">
        <a:lnSpc>
          <a:spcPct val="90000"/>
        </a:lnSpc>
        <a:spcBef>
          <a:spcPts val="0"/>
        </a:spcBef>
        <a:spcAft>
          <a:spcPts val="0"/>
        </a:spcAft>
        <a:buClrTx/>
        <a:buSzTx/>
        <a:buFontTx/>
        <a:buNone/>
        <a:tabLst/>
        <a:defRPr sz="3600" b="1" i="0" u="none" strike="noStrike" cap="none" spc="0" baseline="0">
          <a:ln>
            <a:noFill/>
          </a:ln>
          <a:solidFill>
            <a:schemeClr val="accent1"/>
          </a:solidFill>
          <a:uFillTx/>
          <a:latin typeface="+mn-lt"/>
          <a:ea typeface="+mn-ea"/>
          <a:cs typeface="+mn-cs"/>
          <a:sym typeface="Calibri"/>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214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214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214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214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214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214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214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214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214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icture 3" descr="Picture 3"/>
          <p:cNvPicPr>
            <a:picLocks noChangeAspect="1"/>
          </p:cNvPicPr>
          <p:nvPr/>
        </p:nvPicPr>
        <p:blipFill>
          <a:blip r:embed="rId2">
            <a:extLst/>
          </a:blip>
          <a:srcRect t="3061"/>
          <a:stretch>
            <a:fillRect/>
          </a:stretch>
        </p:blipFill>
        <p:spPr>
          <a:xfrm>
            <a:off x="488730" y="433066"/>
            <a:ext cx="2432901" cy="2388545"/>
          </a:xfrm>
          <a:prstGeom prst="rect">
            <a:avLst/>
          </a:prstGeom>
          <a:ln w="12700">
            <a:miter lim="400000"/>
          </a:ln>
        </p:spPr>
      </p:pic>
      <p:sp>
        <p:nvSpPr>
          <p:cNvPr id="115" name="Title 1"/>
          <p:cNvSpPr txBox="1">
            <a:spLocks noGrp="1"/>
          </p:cNvSpPr>
          <p:nvPr>
            <p:ph type="ctrTitle"/>
          </p:nvPr>
        </p:nvSpPr>
        <p:spPr>
          <a:xfrm>
            <a:off x="1705180" y="677597"/>
            <a:ext cx="9755301" cy="1233207"/>
          </a:xfrm>
          <a:prstGeom prst="rect">
            <a:avLst/>
          </a:prstGeom>
        </p:spPr>
        <p:txBody>
          <a:bodyPr/>
          <a:lstStyle>
            <a:lvl1pPr algn="r">
              <a:defRPr sz="3600" b="1">
                <a:solidFill>
                  <a:schemeClr val="accent1"/>
                </a:solidFill>
                <a:latin typeface="+mn-lt"/>
                <a:ea typeface="+mn-ea"/>
                <a:cs typeface="+mn-cs"/>
                <a:sym typeface="Calibri"/>
              </a:defRPr>
            </a:lvl1pPr>
          </a:lstStyle>
          <a:p>
            <a:r>
              <a:t>EASTERN &amp; SOUTHERN AFRICA HIGHER EDUCATION CENTERS OF EXCELLENCE (ACEII) </a:t>
            </a:r>
          </a:p>
        </p:txBody>
      </p:sp>
      <p:sp>
        <p:nvSpPr>
          <p:cNvPr id="116" name="TextBox 5"/>
          <p:cNvSpPr txBox="1"/>
          <p:nvPr/>
        </p:nvSpPr>
        <p:spPr>
          <a:xfrm>
            <a:off x="381816" y="2783444"/>
            <a:ext cx="10952482" cy="19710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3200" b="1">
                <a:solidFill>
                  <a:srgbClr val="002140"/>
                </a:solidFill>
              </a:defRPr>
            </a:pPr>
            <a:r>
              <a:t>AFRICA CENTRE OF EXCELLENCE FOR SUSTAINABLE MINING ACE-SM </a:t>
            </a:r>
          </a:p>
          <a:p>
            <a:pPr algn="ctr">
              <a:defRPr sz="3200" b="1">
                <a:solidFill>
                  <a:srgbClr val="002140"/>
                </a:solidFill>
              </a:defRPr>
            </a:pPr>
            <a:r>
              <a:t>THE COPPERBELT UNIVERSITY</a:t>
            </a:r>
          </a:p>
          <a:p>
            <a:pPr algn="ctr">
              <a:defRPr sz="3200" b="1">
                <a:solidFill>
                  <a:srgbClr val="002140"/>
                </a:solidFill>
              </a:defRPr>
            </a:pPr>
            <a:r>
              <a:t>ZAMBIA</a:t>
            </a:r>
          </a:p>
        </p:txBody>
      </p:sp>
      <p:pic>
        <p:nvPicPr>
          <p:cNvPr id="2" name="Picture 1">
            <a:extLst>
              <a:ext uri="{FF2B5EF4-FFF2-40B4-BE49-F238E27FC236}">
                <a16:creationId xmlns:a16="http://schemas.microsoft.com/office/drawing/2014/main" xmlns="" id="{0452DDCB-7AD6-426E-B24B-CCA37797A827}"/>
              </a:ext>
            </a:extLst>
          </p:cNvPr>
          <p:cNvPicPr>
            <a:picLocks noChangeAspect="1"/>
          </p:cNvPicPr>
          <p:nvPr/>
        </p:nvPicPr>
        <p:blipFill>
          <a:blip r:embed="rId3"/>
          <a:stretch>
            <a:fillRect/>
          </a:stretch>
        </p:blipFill>
        <p:spPr>
          <a:xfrm>
            <a:off x="876505" y="4122740"/>
            <a:ext cx="1657350" cy="1971675"/>
          </a:xfrm>
          <a:prstGeom prst="rect">
            <a:avLst/>
          </a:prstGeom>
        </p:spPr>
      </p:pic>
      <p:pic>
        <p:nvPicPr>
          <p:cNvPr id="3" name="Picture 2">
            <a:extLst>
              <a:ext uri="{FF2B5EF4-FFF2-40B4-BE49-F238E27FC236}">
                <a16:creationId xmlns:a16="http://schemas.microsoft.com/office/drawing/2014/main" xmlns="" id="{EECFB391-BD34-4FE5-8148-671B9DF6E895}"/>
              </a:ext>
            </a:extLst>
          </p:cNvPr>
          <p:cNvPicPr>
            <a:picLocks noChangeAspect="1"/>
          </p:cNvPicPr>
          <p:nvPr/>
        </p:nvPicPr>
        <p:blipFill>
          <a:blip r:embed="rId4"/>
          <a:stretch>
            <a:fillRect/>
          </a:stretch>
        </p:blipFill>
        <p:spPr>
          <a:xfrm>
            <a:off x="5049422" y="4827590"/>
            <a:ext cx="1333500" cy="1266825"/>
          </a:xfrm>
          <a:prstGeom prst="rect">
            <a:avLst/>
          </a:prstGeom>
        </p:spPr>
      </p:pic>
      <p:pic>
        <p:nvPicPr>
          <p:cNvPr id="4" name="Picture 3">
            <a:extLst>
              <a:ext uri="{FF2B5EF4-FFF2-40B4-BE49-F238E27FC236}">
                <a16:creationId xmlns:a16="http://schemas.microsoft.com/office/drawing/2014/main" xmlns="" id="{EDE3E305-DEC3-4891-98C2-91B113C3618C}"/>
              </a:ext>
            </a:extLst>
          </p:cNvPr>
          <p:cNvPicPr>
            <a:picLocks noChangeAspect="1"/>
          </p:cNvPicPr>
          <p:nvPr/>
        </p:nvPicPr>
        <p:blipFill>
          <a:blip r:embed="rId5"/>
          <a:stretch>
            <a:fillRect/>
          </a:stretch>
        </p:blipFill>
        <p:spPr>
          <a:xfrm>
            <a:off x="8595433" y="4932365"/>
            <a:ext cx="2428875" cy="1162050"/>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Title 1"/>
          <p:cNvSpPr txBox="1">
            <a:spLocks noGrp="1"/>
          </p:cNvSpPr>
          <p:nvPr>
            <p:ph type="title"/>
          </p:nvPr>
        </p:nvSpPr>
        <p:spPr>
          <a:xfrm>
            <a:off x="838200" y="365124"/>
            <a:ext cx="10515600" cy="766093"/>
          </a:xfrm>
          <a:prstGeom prst="rect">
            <a:avLst/>
          </a:prstGeom>
        </p:spPr>
        <p:txBody>
          <a:bodyPr/>
          <a:lstStyle/>
          <a:p>
            <a:r>
              <a:t>PROCUREMENT PROGRESS</a:t>
            </a:r>
          </a:p>
        </p:txBody>
      </p:sp>
      <p:graphicFrame>
        <p:nvGraphicFramePr>
          <p:cNvPr id="171" name="Table 4"/>
          <p:cNvGraphicFramePr/>
          <p:nvPr>
            <p:extLst>
              <p:ext uri="{D42A27DB-BD31-4B8C-83A1-F6EECF244321}">
                <p14:modId xmlns:p14="http://schemas.microsoft.com/office/powerpoint/2010/main" val="625839540"/>
              </p:ext>
            </p:extLst>
          </p:nvPr>
        </p:nvGraphicFramePr>
        <p:xfrm>
          <a:off x="838200" y="1436016"/>
          <a:ext cx="10363200" cy="3388157"/>
        </p:xfrm>
        <a:graphic>
          <a:graphicData uri="http://schemas.openxmlformats.org/drawingml/2006/table">
            <a:tbl>
              <a:tblPr>
                <a:tableStyleId>{4C3C2611-4C71-4FC5-86AE-919BDF0F9419}</a:tableStyleId>
              </a:tblPr>
              <a:tblGrid>
                <a:gridCol w="2590800">
                  <a:extLst>
                    <a:ext uri="{9D8B030D-6E8A-4147-A177-3AD203B41FA5}">
                      <a16:colId xmlns:a16="http://schemas.microsoft.com/office/drawing/2014/main" xmlns="" val="20000"/>
                    </a:ext>
                  </a:extLst>
                </a:gridCol>
                <a:gridCol w="2425700">
                  <a:extLst>
                    <a:ext uri="{9D8B030D-6E8A-4147-A177-3AD203B41FA5}">
                      <a16:colId xmlns:a16="http://schemas.microsoft.com/office/drawing/2014/main" xmlns="" val="20001"/>
                    </a:ext>
                  </a:extLst>
                </a:gridCol>
                <a:gridCol w="2705100">
                  <a:extLst>
                    <a:ext uri="{9D8B030D-6E8A-4147-A177-3AD203B41FA5}">
                      <a16:colId xmlns:a16="http://schemas.microsoft.com/office/drawing/2014/main" xmlns="" val="20002"/>
                    </a:ext>
                  </a:extLst>
                </a:gridCol>
                <a:gridCol w="2641600">
                  <a:extLst>
                    <a:ext uri="{9D8B030D-6E8A-4147-A177-3AD203B41FA5}">
                      <a16:colId xmlns:a16="http://schemas.microsoft.com/office/drawing/2014/main" xmlns="" val="20003"/>
                    </a:ext>
                  </a:extLst>
                </a:gridCol>
              </a:tblGrid>
              <a:tr h="338382">
                <a:tc>
                  <a:txBody>
                    <a:bodyPr/>
                    <a:lstStyle/>
                    <a:p>
                      <a:pPr algn="ctr">
                        <a:defRPr sz="1800"/>
                      </a:pPr>
                      <a:r>
                        <a:rPr b="1">
                          <a:solidFill>
                            <a:srgbClr val="FFFFFF"/>
                          </a:solidFill>
                        </a:rPr>
                        <a:t>Items procured
(Works, goods, and consultancies)</a:t>
                      </a:r>
                    </a:p>
                  </a:txBody>
                  <a:tcPr marL="45720" marR="45720" horzOverflow="overflow">
                    <a:solidFill>
                      <a:schemeClr val="accent1"/>
                    </a:solidFill>
                  </a:tcPr>
                </a:tc>
                <a:tc>
                  <a:txBody>
                    <a:bodyPr/>
                    <a:lstStyle/>
                    <a:p>
                      <a:pPr algn="ctr">
                        <a:defRPr sz="1800"/>
                      </a:pPr>
                      <a:r>
                        <a:rPr b="1">
                          <a:solidFill>
                            <a:srgbClr val="FFFFFF"/>
                          </a:solidFill>
                        </a:rPr>
                        <a:t>Cost</a:t>
                      </a:r>
                    </a:p>
                  </a:txBody>
                  <a:tcPr marL="45720" marR="45720" horzOverflow="overflow">
                    <a:solidFill>
                      <a:schemeClr val="accent1"/>
                    </a:solidFill>
                  </a:tcPr>
                </a:tc>
                <a:tc>
                  <a:txBody>
                    <a:bodyPr/>
                    <a:lstStyle/>
                    <a:p>
                      <a:pPr algn="ctr">
                        <a:defRPr sz="1800"/>
                      </a:pPr>
                      <a:r>
                        <a:rPr b="1">
                          <a:solidFill>
                            <a:srgbClr val="FFFFFF"/>
                          </a:solidFill>
                        </a:rPr>
                        <a:t>Procurement request submitted on</a:t>
                      </a:r>
                    </a:p>
                  </a:txBody>
                  <a:tcPr marL="45720" marR="45720" horzOverflow="overflow">
                    <a:solidFill>
                      <a:schemeClr val="accent1"/>
                    </a:solidFill>
                  </a:tcPr>
                </a:tc>
                <a:tc>
                  <a:txBody>
                    <a:bodyPr/>
                    <a:lstStyle/>
                    <a:p>
                      <a:pPr algn="ctr">
                        <a:defRPr sz="1800"/>
                      </a:pPr>
                      <a:r>
                        <a:rPr b="1">
                          <a:solidFill>
                            <a:srgbClr val="FFFFFF"/>
                          </a:solidFill>
                        </a:rPr>
                        <a:t>Current Status</a:t>
                      </a:r>
                    </a:p>
                  </a:txBody>
                  <a:tcPr marL="45720" marR="45720" horzOverflow="overflow">
                    <a:solidFill>
                      <a:schemeClr val="accent1"/>
                    </a:solidFill>
                  </a:tcPr>
                </a:tc>
                <a:extLst>
                  <a:ext uri="{0D108BD9-81ED-4DB2-BD59-A6C34878D82A}">
                    <a16:rowId xmlns:a16="http://schemas.microsoft.com/office/drawing/2014/main" xmlns="" val="10000"/>
                  </a:ext>
                </a:extLst>
              </a:tr>
              <a:tr h="117043">
                <a:tc>
                  <a:txBody>
                    <a:bodyPr/>
                    <a:lstStyle/>
                    <a:p>
                      <a:pPr algn="l">
                        <a:defRPr sz="1800"/>
                      </a:pPr>
                      <a:r>
                        <a:rPr sz="1400"/>
                        <a:t>Rehabilitation of Hostels</a:t>
                      </a:r>
                    </a:p>
                  </a:txBody>
                  <a:tcPr marL="45720" marR="45720" horzOverflow="overflow"/>
                </a:tc>
                <a:tc>
                  <a:txBody>
                    <a:bodyPr/>
                    <a:lstStyle/>
                    <a:p>
                      <a:pPr algn="l">
                        <a:defRPr sz="1800"/>
                      </a:pPr>
                      <a:r>
                        <a:rPr sz="1400"/>
                        <a:t>K420,000 (USD42,000)</a:t>
                      </a:r>
                    </a:p>
                  </a:txBody>
                  <a:tcPr marL="45720" marR="45720" horzOverflow="overflow"/>
                </a:tc>
                <a:tc>
                  <a:txBody>
                    <a:bodyPr/>
                    <a:lstStyle/>
                    <a:p>
                      <a:pPr algn="l">
                        <a:defRPr sz="1800"/>
                      </a:pPr>
                      <a:r>
                        <a:rPr sz="1400"/>
                        <a:t>May 2018</a:t>
                      </a:r>
                    </a:p>
                  </a:txBody>
                  <a:tcPr marL="45720" marR="45720" horzOverflow="overflow"/>
                </a:tc>
                <a:tc>
                  <a:txBody>
                    <a:bodyPr/>
                    <a:lstStyle/>
                    <a:p>
                      <a:pPr algn="l">
                        <a:defRPr sz="1800"/>
                      </a:pPr>
                      <a:r>
                        <a:rPr sz="1400"/>
                        <a:t>In progress. Had to switch from STEP to using CBU system</a:t>
                      </a:r>
                    </a:p>
                  </a:txBody>
                  <a:tcPr marL="45720" marR="45720" horzOverflow="overflow"/>
                </a:tc>
                <a:extLst>
                  <a:ext uri="{0D108BD9-81ED-4DB2-BD59-A6C34878D82A}">
                    <a16:rowId xmlns:a16="http://schemas.microsoft.com/office/drawing/2014/main" xmlns="" val="10001"/>
                  </a:ext>
                </a:extLst>
              </a:tr>
              <a:tr h="401117">
                <a:tc>
                  <a:txBody>
                    <a:bodyPr/>
                    <a:lstStyle/>
                    <a:p>
                      <a:pPr algn="l">
                        <a:defRPr sz="1800"/>
                      </a:pPr>
                      <a:r>
                        <a:rPr sz="1400"/>
                        <a:t>Purchase vehicle</a:t>
                      </a:r>
                    </a:p>
                  </a:txBody>
                  <a:tcPr marL="45720" marR="45720" horzOverflow="overflow"/>
                </a:tc>
                <a:tc>
                  <a:txBody>
                    <a:bodyPr/>
                    <a:lstStyle/>
                    <a:p>
                      <a:pPr algn="l">
                        <a:defRPr sz="1800"/>
                      </a:pPr>
                      <a:r>
                        <a:rPr sz="1400"/>
                        <a:t>K600,000 (USD 60,000)</a:t>
                      </a:r>
                    </a:p>
                  </a:txBody>
                  <a:tcPr marL="45720" marR="45720" horzOverflow="overflow"/>
                </a:tc>
                <a:tc>
                  <a:txBody>
                    <a:bodyPr/>
                    <a:lstStyle/>
                    <a:p>
                      <a:pPr algn="l">
                        <a:defRPr sz="1800"/>
                      </a:pPr>
                      <a:r>
                        <a:rPr sz="1400" dirty="0"/>
                        <a:t>May 2018</a:t>
                      </a:r>
                    </a:p>
                  </a:txBody>
                  <a:tcPr marL="45720" marR="45720" horzOverflow="overflow"/>
                </a:tc>
                <a:tc>
                  <a:txBody>
                    <a:bodyPr/>
                    <a:lstStyle/>
                    <a:p>
                      <a:pPr algn="l">
                        <a:defRPr sz="1800"/>
                      </a:pPr>
                      <a:r>
                        <a:rPr lang="en-US" sz="1400" dirty="0"/>
                        <a:t>Vehicle delivered November</a:t>
                      </a:r>
                      <a:r>
                        <a:rPr lang="en-US" sz="1400" baseline="0" dirty="0"/>
                        <a:t> 2018</a:t>
                      </a:r>
                      <a:endParaRPr sz="1400" dirty="0"/>
                    </a:p>
                  </a:txBody>
                  <a:tcPr marL="45720" marR="45720" horzOverflow="overflow"/>
                </a:tc>
                <a:extLst>
                  <a:ext uri="{0D108BD9-81ED-4DB2-BD59-A6C34878D82A}">
                    <a16:rowId xmlns:a16="http://schemas.microsoft.com/office/drawing/2014/main" xmlns="" val="10002"/>
                  </a:ext>
                </a:extLst>
              </a:tr>
              <a:tr h="284074">
                <a:tc>
                  <a:txBody>
                    <a:bodyPr/>
                    <a:lstStyle/>
                    <a:p>
                      <a:pPr algn="l">
                        <a:defRPr sz="1400"/>
                      </a:pPr>
                      <a:r>
                        <a:rPr lang="en-US" dirty="0"/>
                        <a:t>Rehabilitation of hostels</a:t>
                      </a:r>
                      <a:endParaRPr dirty="0"/>
                    </a:p>
                  </a:txBody>
                  <a:tcPr marL="45720" marR="45720" horzOverflow="overflow"/>
                </a:tc>
                <a:tc>
                  <a:txBody>
                    <a:bodyPr/>
                    <a:lstStyle/>
                    <a:p>
                      <a:pPr algn="l">
                        <a:defRPr sz="1400"/>
                      </a:pPr>
                      <a:r>
                        <a:rPr lang="en-US" dirty="0"/>
                        <a:t>K420,00 (USD 42,000)</a:t>
                      </a:r>
                      <a:endParaRPr dirty="0"/>
                    </a:p>
                  </a:txBody>
                  <a:tcPr marL="45720" marR="45720" horzOverflow="overflow"/>
                </a:tc>
                <a:tc>
                  <a:txBody>
                    <a:bodyPr/>
                    <a:lstStyle/>
                    <a:p>
                      <a:pPr algn="l">
                        <a:defRPr sz="1400"/>
                      </a:pPr>
                      <a:r>
                        <a:rPr lang="en-US" dirty="0"/>
                        <a:t>June</a:t>
                      </a:r>
                      <a:r>
                        <a:rPr lang="en-US" baseline="0" dirty="0"/>
                        <a:t> 2018</a:t>
                      </a:r>
                      <a:endParaRPr dirty="0"/>
                    </a:p>
                  </a:txBody>
                  <a:tcPr marL="45720" marR="45720" horzOverflow="overflow"/>
                </a:tc>
                <a:tc>
                  <a:txBody>
                    <a:bodyPr/>
                    <a:lstStyle/>
                    <a:p>
                      <a:pPr algn="l">
                        <a:defRPr sz="1400"/>
                      </a:pPr>
                      <a:r>
                        <a:rPr lang="en-US" dirty="0"/>
                        <a:t>Contractors engaged</a:t>
                      </a:r>
                      <a:r>
                        <a:rPr lang="en-US" baseline="0" dirty="0"/>
                        <a:t> and</a:t>
                      </a:r>
                      <a:r>
                        <a:rPr lang="en-US" dirty="0"/>
                        <a:t> to be on site 4</a:t>
                      </a:r>
                      <a:r>
                        <a:rPr lang="en-US" baseline="30000" dirty="0"/>
                        <a:t>th</a:t>
                      </a:r>
                      <a:r>
                        <a:rPr lang="en-US" dirty="0"/>
                        <a:t> February 2019</a:t>
                      </a:r>
                      <a:endParaRPr dirty="0"/>
                    </a:p>
                  </a:txBody>
                  <a:tcPr marL="45720" marR="45720" horzOverflow="overflow"/>
                </a:tc>
                <a:extLst>
                  <a:ext uri="{0D108BD9-81ED-4DB2-BD59-A6C34878D82A}">
                    <a16:rowId xmlns:a16="http://schemas.microsoft.com/office/drawing/2014/main" xmlns="" val="10003"/>
                  </a:ext>
                </a:extLst>
              </a:tr>
              <a:tr h="167030">
                <a:tc>
                  <a:txBody>
                    <a:bodyPr/>
                    <a:lstStyle/>
                    <a:p>
                      <a:pPr algn="l">
                        <a:defRPr sz="1400"/>
                      </a:pPr>
                      <a:r>
                        <a:rPr lang="en-US" dirty="0"/>
                        <a:t>External Audit</a:t>
                      </a:r>
                      <a:r>
                        <a:rPr lang="en-US" baseline="0" dirty="0"/>
                        <a:t> Consultants</a:t>
                      </a:r>
                      <a:endParaRPr dirty="0"/>
                    </a:p>
                  </a:txBody>
                  <a:tcPr marL="45720" marR="45720" horzOverflow="overflow"/>
                </a:tc>
                <a:tc>
                  <a:txBody>
                    <a:bodyPr/>
                    <a:lstStyle/>
                    <a:p>
                      <a:pPr algn="l">
                        <a:defRPr sz="1400"/>
                      </a:pPr>
                      <a:r>
                        <a:rPr lang="en-US" dirty="0"/>
                        <a:t>To be determined</a:t>
                      </a:r>
                      <a:endParaRPr dirty="0"/>
                    </a:p>
                  </a:txBody>
                  <a:tcPr marL="45720" marR="45720" horzOverflow="overflow"/>
                </a:tc>
                <a:tc>
                  <a:txBody>
                    <a:bodyPr/>
                    <a:lstStyle/>
                    <a:p>
                      <a:pPr algn="l">
                        <a:defRPr sz="1400"/>
                      </a:pPr>
                      <a:r>
                        <a:rPr lang="en-US" dirty="0"/>
                        <a:t>December 2018</a:t>
                      </a:r>
                      <a:endParaRPr dirty="0"/>
                    </a:p>
                  </a:txBody>
                  <a:tcPr marL="45720" marR="45720" horzOverflow="overflow"/>
                </a:tc>
                <a:tc>
                  <a:txBody>
                    <a:bodyPr/>
                    <a:lstStyle/>
                    <a:p>
                      <a:pPr algn="l">
                        <a:defRPr sz="1400"/>
                      </a:pPr>
                      <a:r>
                        <a:rPr lang="en-US" dirty="0"/>
                        <a:t>Bids received</a:t>
                      </a:r>
                      <a:r>
                        <a:rPr lang="en-US" baseline="0" dirty="0"/>
                        <a:t> and contract to be awarded 8</a:t>
                      </a:r>
                      <a:r>
                        <a:rPr lang="en-US" baseline="30000" dirty="0"/>
                        <a:t>th</a:t>
                      </a:r>
                      <a:r>
                        <a:rPr lang="en-US" baseline="0" dirty="0"/>
                        <a:t> February 2019</a:t>
                      </a:r>
                      <a:endParaRPr dirty="0"/>
                    </a:p>
                  </a:txBody>
                  <a:tcPr marL="45720" marR="45720" horzOverflow="overflow"/>
                </a:tc>
                <a:extLst>
                  <a:ext uri="{0D108BD9-81ED-4DB2-BD59-A6C34878D82A}">
                    <a16:rowId xmlns:a16="http://schemas.microsoft.com/office/drawing/2014/main" xmlns="" val="10004"/>
                  </a:ext>
                </a:extLst>
              </a:tr>
              <a:tr h="117043">
                <a:tc>
                  <a:txBody>
                    <a:bodyPr/>
                    <a:lstStyle/>
                    <a:p>
                      <a:pPr algn="l">
                        <a:defRPr sz="1400"/>
                      </a:pPr>
                      <a:r>
                        <a:rPr lang="en-US" dirty="0"/>
                        <a:t>Procurement Audit Consultants</a:t>
                      </a:r>
                      <a:endParaRPr dirty="0"/>
                    </a:p>
                  </a:txBody>
                  <a:tcPr marL="45720" marR="45720" horzOverflow="overflow"/>
                </a:tc>
                <a:tc>
                  <a:txBody>
                    <a:bodyPr/>
                    <a:lstStyle/>
                    <a:p>
                      <a:pPr algn="l">
                        <a:defRPr sz="1400"/>
                      </a:pPr>
                      <a:r>
                        <a:rPr lang="en-US" dirty="0"/>
                        <a:t>To be determined</a:t>
                      </a:r>
                      <a:endParaRPr dirty="0"/>
                    </a:p>
                  </a:txBody>
                  <a:tcPr marL="45720" marR="45720" horzOverflow="overflow"/>
                </a:tc>
                <a:tc>
                  <a:txBody>
                    <a:bodyPr/>
                    <a:lstStyle/>
                    <a:p>
                      <a:pPr algn="l">
                        <a:defRPr sz="1400"/>
                      </a:pPr>
                      <a:r>
                        <a:rPr lang="en-US" dirty="0"/>
                        <a:t>December 2018</a:t>
                      </a:r>
                      <a:endParaRPr dirty="0"/>
                    </a:p>
                  </a:txBody>
                  <a:tcPr marL="45720" marR="45720" horzOverflow="overflow"/>
                </a:tc>
                <a:tc>
                  <a:txBody>
                    <a:bodyPr/>
                    <a:lstStyle/>
                    <a:p>
                      <a:pPr algn="l">
                        <a:defRPr sz="1400"/>
                      </a:pPr>
                      <a:r>
                        <a:rPr lang="en-US" dirty="0"/>
                        <a:t>Bids received</a:t>
                      </a:r>
                      <a:r>
                        <a:rPr lang="en-US" baseline="0" dirty="0"/>
                        <a:t> and contract to be awarded 8</a:t>
                      </a:r>
                      <a:r>
                        <a:rPr lang="en-US" baseline="30000" dirty="0"/>
                        <a:t>th</a:t>
                      </a:r>
                      <a:r>
                        <a:rPr lang="en-US" baseline="0" dirty="0"/>
                        <a:t> February 2019</a:t>
                      </a:r>
                      <a:endParaRPr dirty="0"/>
                    </a:p>
                  </a:txBody>
                  <a:tcPr marL="45720" marR="45720" horzOverflow="overflow"/>
                </a:tc>
                <a:extLst>
                  <a:ext uri="{0D108BD9-81ED-4DB2-BD59-A6C34878D82A}">
                    <a16:rowId xmlns:a16="http://schemas.microsoft.com/office/drawing/2014/main" xmlns="" val="10005"/>
                  </a:ext>
                </a:extLst>
              </a:tr>
            </a:tbl>
          </a:graphicData>
        </a:graphic>
      </p:graphicFrame>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itle 1"/>
          <p:cNvSpPr txBox="1">
            <a:spLocks noGrp="1"/>
          </p:cNvSpPr>
          <p:nvPr>
            <p:ph type="title"/>
          </p:nvPr>
        </p:nvSpPr>
        <p:spPr>
          <a:xfrm>
            <a:off x="838200" y="365124"/>
            <a:ext cx="10515600" cy="766093"/>
          </a:xfrm>
          <a:prstGeom prst="rect">
            <a:avLst/>
          </a:prstGeom>
        </p:spPr>
        <p:txBody>
          <a:bodyPr/>
          <a:lstStyle/>
          <a:p>
            <a:r>
              <a:t>Reporting and Compliances</a:t>
            </a:r>
          </a:p>
        </p:txBody>
      </p:sp>
      <p:sp>
        <p:nvSpPr>
          <p:cNvPr id="174" name="Content Placeholder 2"/>
          <p:cNvSpPr txBox="1">
            <a:spLocks noGrp="1"/>
          </p:cNvSpPr>
          <p:nvPr>
            <p:ph type="body" idx="1"/>
          </p:nvPr>
        </p:nvSpPr>
        <p:spPr>
          <a:prstGeom prst="rect">
            <a:avLst/>
          </a:prstGeom>
        </p:spPr>
        <p:txBody>
          <a:bodyPr/>
          <a:lstStyle/>
          <a:p>
            <a:pPr marL="141731" indent="-141731" defTabSz="566927">
              <a:spcBef>
                <a:spcPts val="600"/>
              </a:spcBef>
              <a:defRPr sz="1736"/>
            </a:pPr>
            <a:r>
              <a:rPr dirty="0"/>
              <a:t>Annual Work Plan status, implementation progress as measured against annual work plan. Progress has been made on the following components of the Annual Work Plan:</a:t>
            </a:r>
            <a:br>
              <a:rPr dirty="0"/>
            </a:br>
            <a:r>
              <a:rPr dirty="0"/>
              <a:t>(Please note, progress measured as: activities done/total activities planned for that component)</a:t>
            </a:r>
          </a:p>
          <a:p>
            <a:pPr marL="425195" lvl="1" indent="-141731" defTabSz="566927">
              <a:spcBef>
                <a:spcPts val="600"/>
              </a:spcBef>
              <a:defRPr sz="1736"/>
            </a:pPr>
            <a:r>
              <a:rPr dirty="0"/>
              <a:t>Achieving Learning Excellence (15/44 done)</a:t>
            </a:r>
          </a:p>
          <a:p>
            <a:pPr marL="425195" lvl="1" indent="-141731" defTabSz="566927">
              <a:spcBef>
                <a:spcPts val="600"/>
              </a:spcBef>
              <a:defRPr sz="1736"/>
            </a:pPr>
            <a:r>
              <a:rPr dirty="0"/>
              <a:t>Research Excellence (6/23 done)</a:t>
            </a:r>
          </a:p>
          <a:p>
            <a:pPr marL="425195" lvl="1" indent="-141731" defTabSz="566927">
              <a:spcBef>
                <a:spcPts val="600"/>
              </a:spcBef>
              <a:defRPr sz="1736"/>
            </a:pPr>
            <a:r>
              <a:rPr dirty="0"/>
              <a:t>Quality assurance (</a:t>
            </a:r>
            <a:r>
              <a:rPr lang="en-US" dirty="0"/>
              <a:t>8</a:t>
            </a:r>
            <a:r>
              <a:rPr dirty="0"/>
              <a:t>/22 done)</a:t>
            </a:r>
          </a:p>
          <a:p>
            <a:pPr marL="425195" lvl="1" indent="-141731" defTabSz="566927">
              <a:spcBef>
                <a:spcPts val="600"/>
              </a:spcBef>
              <a:defRPr sz="1736"/>
            </a:pPr>
            <a:r>
              <a:rPr dirty="0"/>
              <a:t>Achieving Equity Dimension (</a:t>
            </a:r>
            <a:r>
              <a:rPr lang="en-US" dirty="0"/>
              <a:t>1</a:t>
            </a:r>
            <a:r>
              <a:rPr dirty="0"/>
              <a:t>/17 done)</a:t>
            </a:r>
          </a:p>
          <a:p>
            <a:pPr marL="425195" lvl="1" indent="-141731" defTabSz="566927">
              <a:spcBef>
                <a:spcPts val="600"/>
              </a:spcBef>
              <a:defRPr sz="1736"/>
            </a:pPr>
            <a:r>
              <a:rPr dirty="0"/>
              <a:t>Attract Academic Staff and Students from the Region (</a:t>
            </a:r>
            <a:r>
              <a:rPr lang="en-US" dirty="0"/>
              <a:t>8</a:t>
            </a:r>
            <a:r>
              <a:rPr dirty="0"/>
              <a:t>/14 done)</a:t>
            </a:r>
          </a:p>
          <a:p>
            <a:pPr marL="425195" lvl="1" indent="-141731" defTabSz="566927">
              <a:spcBef>
                <a:spcPts val="600"/>
              </a:spcBef>
              <a:defRPr sz="1736"/>
            </a:pPr>
            <a:r>
              <a:rPr dirty="0"/>
              <a:t>National and Regional Academic Partners (</a:t>
            </a:r>
            <a:r>
              <a:rPr lang="en-US" dirty="0"/>
              <a:t>7</a:t>
            </a:r>
            <a:r>
              <a:rPr dirty="0"/>
              <a:t>/27 done)</a:t>
            </a:r>
          </a:p>
          <a:p>
            <a:pPr marL="425195" lvl="1" indent="-141731" defTabSz="566927">
              <a:spcBef>
                <a:spcPts val="600"/>
              </a:spcBef>
              <a:defRPr sz="1736"/>
            </a:pPr>
            <a:r>
              <a:rPr dirty="0"/>
              <a:t>Collaboration with International Academic Partners (1/5 done)</a:t>
            </a:r>
          </a:p>
          <a:p>
            <a:pPr marL="425195" lvl="1" indent="-141731" defTabSz="566927">
              <a:spcBef>
                <a:spcPts val="600"/>
              </a:spcBef>
              <a:defRPr sz="1736"/>
            </a:pPr>
            <a:r>
              <a:rPr dirty="0"/>
              <a:t>Management and Governance (1</a:t>
            </a:r>
            <a:r>
              <a:rPr lang="en-US" dirty="0"/>
              <a:t>3</a:t>
            </a:r>
            <a:r>
              <a:rPr dirty="0"/>
              <a:t>/21 done)</a:t>
            </a:r>
          </a:p>
          <a:p>
            <a:pPr marL="425195" lvl="1" indent="-141731" defTabSz="566927">
              <a:spcBef>
                <a:spcPts val="600"/>
              </a:spcBef>
              <a:defRPr sz="1736"/>
            </a:pPr>
            <a:r>
              <a:rPr dirty="0"/>
              <a:t>Sustainable Financing (</a:t>
            </a:r>
            <a:r>
              <a:rPr lang="en-US" dirty="0"/>
              <a:t>5</a:t>
            </a:r>
            <a:r>
              <a:rPr dirty="0"/>
              <a:t>/17 done)</a:t>
            </a:r>
          </a:p>
          <a:p>
            <a:pPr marL="425195" lvl="1" indent="-141731" defTabSz="566927">
              <a:spcBef>
                <a:spcPts val="600"/>
              </a:spcBef>
              <a:defRPr sz="1736"/>
            </a:pPr>
            <a:r>
              <a:rPr dirty="0"/>
              <a:t>Monitoring and Evaluation (</a:t>
            </a:r>
            <a:r>
              <a:rPr lang="en-US" dirty="0"/>
              <a:t>5</a:t>
            </a:r>
            <a:r>
              <a:rPr dirty="0"/>
              <a:t>/16 done)</a:t>
            </a:r>
          </a:p>
          <a:p>
            <a:pPr marL="425195" lvl="1" indent="-141731" defTabSz="566927">
              <a:spcBef>
                <a:spcPts val="600"/>
              </a:spcBef>
              <a:defRPr sz="1736"/>
            </a:pPr>
            <a:endParaRPr dirty="0"/>
          </a:p>
          <a:p>
            <a:pPr marL="141731" indent="-141731" defTabSz="566927">
              <a:spcBef>
                <a:spcPts val="600"/>
              </a:spcBef>
              <a:defRPr sz="1736"/>
            </a:pPr>
            <a:r>
              <a:rPr dirty="0"/>
              <a:t>Overall: </a:t>
            </a:r>
            <a:r>
              <a:rPr lang="en-US" dirty="0"/>
              <a:t>69</a:t>
            </a:r>
            <a:r>
              <a:rPr dirty="0"/>
              <a:t>/206 outputs achieved as of Feb 2018 (start of our project year) to date.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Title 1"/>
          <p:cNvSpPr txBox="1">
            <a:spLocks noGrp="1"/>
          </p:cNvSpPr>
          <p:nvPr>
            <p:ph type="title"/>
          </p:nvPr>
        </p:nvSpPr>
        <p:spPr>
          <a:xfrm>
            <a:off x="838200" y="365124"/>
            <a:ext cx="10515600" cy="766093"/>
          </a:xfrm>
          <a:prstGeom prst="rect">
            <a:avLst/>
          </a:prstGeom>
        </p:spPr>
        <p:txBody>
          <a:bodyPr/>
          <a:lstStyle/>
          <a:p>
            <a:r>
              <a:t>Reporting and Compliances</a:t>
            </a:r>
          </a:p>
        </p:txBody>
      </p:sp>
      <p:sp>
        <p:nvSpPr>
          <p:cNvPr id="177" name="Content Placeholder 2"/>
          <p:cNvSpPr txBox="1">
            <a:spLocks noGrp="1"/>
          </p:cNvSpPr>
          <p:nvPr>
            <p:ph type="body" idx="1"/>
          </p:nvPr>
        </p:nvSpPr>
        <p:spPr>
          <a:prstGeom prst="rect">
            <a:avLst/>
          </a:prstGeom>
        </p:spPr>
        <p:txBody>
          <a:bodyPr>
            <a:normAutofit/>
          </a:bodyPr>
          <a:lstStyle/>
          <a:p>
            <a:r>
              <a:rPr dirty="0"/>
              <a:t>Annual audit report status</a:t>
            </a:r>
          </a:p>
          <a:p>
            <a:pPr marL="685800" lvl="1" indent="-228600"/>
            <a:r>
              <a:rPr dirty="0"/>
              <a:t>Annual audit report is planned for </a:t>
            </a:r>
            <a:r>
              <a:rPr lang="en-US" dirty="0"/>
              <a:t>Quarter1 Year 2 (Feb-Apr 2019)</a:t>
            </a:r>
            <a:endParaRPr dirty="0"/>
          </a:p>
          <a:p>
            <a:r>
              <a:rPr lang="en-US" dirty="0"/>
              <a:t>Procurement audit report status</a:t>
            </a:r>
          </a:p>
          <a:p>
            <a:pPr lvl="1"/>
            <a:r>
              <a:rPr lang="en-US" dirty="0"/>
              <a:t>2019/2020 </a:t>
            </a:r>
            <a:r>
              <a:rPr dirty="0"/>
              <a:t>Procurement plan</a:t>
            </a:r>
            <a:r>
              <a:rPr lang="en-US" dirty="0"/>
              <a:t> submitted </a:t>
            </a:r>
          </a:p>
          <a:p>
            <a:pPr lvl="1"/>
            <a:r>
              <a:rPr lang="en-US" dirty="0"/>
              <a:t>P</a:t>
            </a:r>
            <a:r>
              <a:rPr dirty="0"/>
              <a:t>rocurement </a:t>
            </a:r>
            <a:r>
              <a:rPr lang="en-US" dirty="0"/>
              <a:t>A</a:t>
            </a:r>
            <a:r>
              <a:rPr dirty="0"/>
              <a:t>udit</a:t>
            </a:r>
            <a:r>
              <a:rPr lang="en-US" dirty="0"/>
              <a:t> to take place Quarter1 Year 2 (Feb-Apr 2019)</a:t>
            </a:r>
          </a:p>
          <a:p>
            <a:r>
              <a:rPr dirty="0"/>
              <a:t>Social and environmental safeguards actions and compliance</a:t>
            </a:r>
          </a:p>
          <a:p>
            <a:pPr marL="685800" lvl="1" indent="-228600"/>
            <a:r>
              <a:rPr lang="en-US" dirty="0"/>
              <a:t>Rehabilitation of hostels required </a:t>
            </a:r>
            <a:r>
              <a:rPr dirty="0"/>
              <a:t>Environmental Management Plan submitted previously</a:t>
            </a:r>
            <a:r>
              <a:rPr lang="en-US" dirty="0"/>
              <a:t> to be revisited and updated accordingly</a:t>
            </a:r>
            <a:endParaRPr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838200" y="365124"/>
            <a:ext cx="10515600" cy="766093"/>
          </a:xfrm>
          <a:prstGeom prst="rect">
            <a:avLst/>
          </a:prstGeom>
        </p:spPr>
        <p:txBody>
          <a:bodyPr/>
          <a:lstStyle/>
          <a:p>
            <a:r>
              <a:t>Interim Financial Report status</a:t>
            </a:r>
          </a:p>
        </p:txBody>
      </p:sp>
      <p:graphicFrame>
        <p:nvGraphicFramePr>
          <p:cNvPr id="6" name="Table 5"/>
          <p:cNvGraphicFramePr>
            <a:graphicFrameLocks noGrp="1"/>
          </p:cNvGraphicFramePr>
          <p:nvPr>
            <p:extLst>
              <p:ext uri="{D42A27DB-BD31-4B8C-83A1-F6EECF244321}">
                <p14:modId xmlns:p14="http://schemas.microsoft.com/office/powerpoint/2010/main" val="1637374566"/>
              </p:ext>
            </p:extLst>
          </p:nvPr>
        </p:nvGraphicFramePr>
        <p:xfrm>
          <a:off x="838200" y="994761"/>
          <a:ext cx="4394200" cy="5321376"/>
        </p:xfrm>
        <a:graphic>
          <a:graphicData uri="http://schemas.openxmlformats.org/drawingml/2006/table">
            <a:tbl>
              <a:tblPr/>
              <a:tblGrid>
                <a:gridCol w="468298">
                  <a:extLst>
                    <a:ext uri="{9D8B030D-6E8A-4147-A177-3AD203B41FA5}">
                      <a16:colId xmlns:a16="http://schemas.microsoft.com/office/drawing/2014/main" xmlns="" val="20000"/>
                    </a:ext>
                  </a:extLst>
                </a:gridCol>
                <a:gridCol w="3207845">
                  <a:extLst>
                    <a:ext uri="{9D8B030D-6E8A-4147-A177-3AD203B41FA5}">
                      <a16:colId xmlns:a16="http://schemas.microsoft.com/office/drawing/2014/main" xmlns="" val="20001"/>
                    </a:ext>
                  </a:extLst>
                </a:gridCol>
                <a:gridCol w="718057">
                  <a:extLst>
                    <a:ext uri="{9D8B030D-6E8A-4147-A177-3AD203B41FA5}">
                      <a16:colId xmlns:a16="http://schemas.microsoft.com/office/drawing/2014/main" xmlns="" val="20002"/>
                    </a:ext>
                  </a:extLst>
                </a:gridCol>
              </a:tblGrid>
              <a:tr h="267234">
                <a:tc>
                  <a:txBody>
                    <a:bodyPr/>
                    <a:lstStyle/>
                    <a:p>
                      <a:pPr rtl="0" fontAlgn="b"/>
                      <a:r>
                        <a:rPr lang="hr-HR" sz="800" b="1" dirty="0">
                          <a:effectLst/>
                        </a:rPr>
                        <a:t>DATE</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b="1" dirty="0">
                          <a:effectLst/>
                        </a:rPr>
                        <a:t>EXPENSE</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b="1" dirty="0">
                          <a:solidFill>
                            <a:srgbClr val="000000"/>
                          </a:solidFill>
                          <a:effectLst/>
                        </a:rPr>
                        <a:t>AMOUNT (ZMK)</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0"/>
                  </a:ext>
                </a:extLst>
              </a:tr>
              <a:tr h="144403">
                <a:tc>
                  <a:txBody>
                    <a:bodyPr/>
                    <a:lstStyle/>
                    <a:p>
                      <a:pPr rtl="0" fontAlgn="b"/>
                      <a:r>
                        <a:rPr lang="hr-HR" sz="800" dirty="0">
                          <a:effectLst/>
                        </a:rPr>
                        <a:t>6.03.18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dirty="0">
                          <a:effectLst/>
                        </a:rPr>
                        <a:t>Workshop for planning</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dirty="0">
                          <a:solidFill>
                            <a:srgbClr val="000000"/>
                          </a:solidFill>
                          <a:effectLst/>
                        </a:rPr>
                        <a:t>43,520.00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1"/>
                  </a:ext>
                </a:extLst>
              </a:tr>
              <a:tr h="144403">
                <a:tc>
                  <a:txBody>
                    <a:bodyPr/>
                    <a:lstStyle/>
                    <a:p>
                      <a:pPr rtl="0" fontAlgn="b"/>
                      <a:r>
                        <a:rPr lang="hr-HR" sz="800" dirty="0">
                          <a:effectLst/>
                        </a:rPr>
                        <a:t>10.03.18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dirty="0">
                          <a:effectLst/>
                        </a:rPr>
                        <a:t>Ibis workshop</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64,668.00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2"/>
                  </a:ext>
                </a:extLst>
              </a:tr>
              <a:tr h="144403">
                <a:tc>
                  <a:txBody>
                    <a:bodyPr/>
                    <a:lstStyle/>
                    <a:p>
                      <a:pPr rtl="0" fontAlgn="b"/>
                      <a:r>
                        <a:rPr lang="hr-HR" sz="800">
                          <a:effectLst/>
                        </a:rPr>
                        <a:t>15.03.18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National Planning meeting Lsk</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fi-FI" sz="800">
                          <a:solidFill>
                            <a:srgbClr val="000000"/>
                          </a:solidFill>
                          <a:effectLst/>
                        </a:rPr>
                        <a:t>2,940.00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3"/>
                  </a:ext>
                </a:extLst>
              </a:tr>
              <a:tr h="144403">
                <a:tc>
                  <a:txBody>
                    <a:bodyPr/>
                    <a:lstStyle/>
                    <a:p>
                      <a:pPr rtl="0" fontAlgn="b"/>
                      <a:r>
                        <a:rPr lang="hr-HR" sz="800">
                          <a:effectLst/>
                        </a:rPr>
                        <a:t>23.03.18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workshop world bank</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12,895.00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4"/>
                  </a:ext>
                </a:extLst>
              </a:tr>
              <a:tr h="144403">
                <a:tc>
                  <a:txBody>
                    <a:bodyPr/>
                    <a:lstStyle/>
                    <a:p>
                      <a:pPr rtl="0" fontAlgn="b"/>
                      <a:r>
                        <a:rPr lang="hr-HR" sz="800">
                          <a:effectLst/>
                        </a:rPr>
                        <a:t>11.04.18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launch meeting at unza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26,570.00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5"/>
                  </a:ext>
                </a:extLst>
              </a:tr>
              <a:tr h="144403">
                <a:tc>
                  <a:txBody>
                    <a:bodyPr/>
                    <a:lstStyle/>
                    <a:p>
                      <a:pPr rtl="0" fontAlgn="b"/>
                      <a:r>
                        <a:rPr lang="hr-HR" sz="800">
                          <a:effectLst/>
                        </a:rPr>
                        <a:t>18.04.18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Africana Lodge &amp; Restaurant</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fi-FI" sz="800">
                          <a:solidFill>
                            <a:srgbClr val="000000"/>
                          </a:solidFill>
                          <a:effectLst/>
                        </a:rPr>
                        <a:t>1,697.79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6"/>
                  </a:ext>
                </a:extLst>
              </a:tr>
              <a:tr h="144403">
                <a:tc>
                  <a:txBody>
                    <a:bodyPr/>
                    <a:lstStyle/>
                    <a:p>
                      <a:pPr rtl="0" fontAlgn="b"/>
                      <a:r>
                        <a:rPr lang="hr-HR" sz="800">
                          <a:effectLst/>
                        </a:rPr>
                        <a:t>19.04.18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launch lusaka</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fi-FI" sz="800">
                          <a:solidFill>
                            <a:srgbClr val="000000"/>
                          </a:solidFill>
                          <a:effectLst/>
                        </a:rPr>
                        <a:t>92,922.00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7"/>
                  </a:ext>
                </a:extLst>
              </a:tr>
              <a:tr h="144403">
                <a:tc>
                  <a:txBody>
                    <a:bodyPr/>
                    <a:lstStyle/>
                    <a:p>
                      <a:pPr rtl="0" fontAlgn="b"/>
                      <a:r>
                        <a:rPr lang="hr-HR" sz="800">
                          <a:effectLst/>
                        </a:rPr>
                        <a:t>24.04.18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Hired transport ( Rashid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en-US" sz="800">
                          <a:solidFill>
                            <a:srgbClr val="000000"/>
                          </a:solidFill>
                          <a:effectLst/>
                        </a:rPr>
                        <a:t>2,000.00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8"/>
                  </a:ext>
                </a:extLst>
              </a:tr>
              <a:tr h="144403">
                <a:tc>
                  <a:txBody>
                    <a:bodyPr/>
                    <a:lstStyle/>
                    <a:p>
                      <a:pPr rtl="0" fontAlgn="b"/>
                      <a:r>
                        <a:rPr lang="hr-HR" sz="800">
                          <a:effectLst/>
                        </a:rPr>
                        <a:t>24.04.18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lunch allowance</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1,185.00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9"/>
                  </a:ext>
                </a:extLst>
              </a:tr>
              <a:tr h="144403">
                <a:tc>
                  <a:txBody>
                    <a:bodyPr/>
                    <a:lstStyle/>
                    <a:p>
                      <a:pPr rtl="0" fontAlgn="b"/>
                      <a:r>
                        <a:rPr lang="hr-HR" sz="800">
                          <a:effectLst/>
                        </a:rPr>
                        <a:t>24.04.18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Airtickets for launch of Ace centre in lsk( omitted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is-IS" sz="800">
                          <a:solidFill>
                            <a:srgbClr val="000000"/>
                          </a:solidFill>
                          <a:effectLst/>
                        </a:rPr>
                        <a:t>34,404.00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0"/>
                  </a:ext>
                </a:extLst>
              </a:tr>
              <a:tr h="144403">
                <a:tc>
                  <a:txBody>
                    <a:bodyPr/>
                    <a:lstStyle/>
                    <a:p>
                      <a:pPr rtl="0" fontAlgn="b"/>
                      <a:r>
                        <a:rPr lang="hr-HR" sz="800">
                          <a:effectLst/>
                        </a:rPr>
                        <a:t>7.05.18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Techinical &amp; Advisory meeting LSk</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51,330.00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1"/>
                  </a:ext>
                </a:extLst>
              </a:tr>
              <a:tr h="144403">
                <a:tc>
                  <a:txBody>
                    <a:bodyPr/>
                    <a:lstStyle/>
                    <a:p>
                      <a:pPr rtl="0" fontAlgn="b"/>
                      <a:r>
                        <a:rPr lang="hr-HR" sz="800">
                          <a:effectLst/>
                        </a:rPr>
                        <a:t>31.05.18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Accreditation fees</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en-US" sz="800">
                          <a:solidFill>
                            <a:srgbClr val="000000"/>
                          </a:solidFill>
                          <a:effectLst/>
                        </a:rPr>
                        <a:t>60,000.00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2"/>
                  </a:ext>
                </a:extLst>
              </a:tr>
              <a:tr h="144403">
                <a:tc>
                  <a:txBody>
                    <a:bodyPr/>
                    <a:lstStyle/>
                    <a:p>
                      <a:pPr rtl="0" fontAlgn="b"/>
                      <a:r>
                        <a:rPr lang="hr-HR" sz="800">
                          <a:effectLst/>
                        </a:rPr>
                        <a:t>8.06.18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Protfolio Review meeting in Lsk</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18,150.00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3"/>
                  </a:ext>
                </a:extLst>
              </a:tr>
              <a:tr h="144403">
                <a:tc>
                  <a:txBody>
                    <a:bodyPr/>
                    <a:lstStyle/>
                    <a:p>
                      <a:pPr rtl="0" fontAlgn="b"/>
                      <a:r>
                        <a:rPr lang="hr-HR" sz="800">
                          <a:solidFill>
                            <a:srgbClr val="000000"/>
                          </a:solidFill>
                          <a:effectLst/>
                        </a:rPr>
                        <a:t>9.07.18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Curriculum Development at Chita lodge</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42,020.00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4"/>
                  </a:ext>
                </a:extLst>
              </a:tr>
              <a:tr h="151625">
                <a:tc>
                  <a:txBody>
                    <a:bodyPr/>
                    <a:lstStyle/>
                    <a:p>
                      <a:pPr rtl="0" fontAlgn="b"/>
                      <a:r>
                        <a:rPr lang="hr-HR" sz="800">
                          <a:effectLst/>
                        </a:rPr>
                        <a:t>9.07.18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chita lodge</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48,939.00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5"/>
                  </a:ext>
                </a:extLst>
              </a:tr>
              <a:tr h="151625">
                <a:tc>
                  <a:txBody>
                    <a:bodyPr/>
                    <a:lstStyle/>
                    <a:p>
                      <a:pPr rtl="0" fontAlgn="b"/>
                      <a:r>
                        <a:rPr lang="hr-HR" sz="800">
                          <a:solidFill>
                            <a:srgbClr val="000000"/>
                          </a:solidFill>
                          <a:effectLst/>
                        </a:rPr>
                        <a:t>13.07.18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Grant proposal</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27,880.00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6"/>
                  </a:ext>
                </a:extLst>
              </a:tr>
              <a:tr h="151625">
                <a:tc>
                  <a:txBody>
                    <a:bodyPr/>
                    <a:lstStyle/>
                    <a:p>
                      <a:pPr rtl="0" fontAlgn="b"/>
                      <a:r>
                        <a:rPr lang="hr-HR" sz="800">
                          <a:effectLst/>
                        </a:rPr>
                        <a:t>16.07.18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National Steering meeting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13,400.00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7"/>
                  </a:ext>
                </a:extLst>
              </a:tr>
              <a:tr h="151625">
                <a:tc>
                  <a:txBody>
                    <a:bodyPr/>
                    <a:lstStyle/>
                    <a:p>
                      <a:pPr rtl="0" fontAlgn="b"/>
                      <a:r>
                        <a:rPr lang="hr-HR" sz="800">
                          <a:effectLst/>
                        </a:rPr>
                        <a:t>16.07.18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National Steering meeting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32,280.00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8"/>
                  </a:ext>
                </a:extLst>
              </a:tr>
              <a:tr h="151625">
                <a:tc>
                  <a:txBody>
                    <a:bodyPr/>
                    <a:lstStyle/>
                    <a:p>
                      <a:pPr rtl="0" fontAlgn="b"/>
                      <a:r>
                        <a:rPr lang="hr-HR" sz="800">
                          <a:effectLst/>
                        </a:rPr>
                        <a:t>17.07.18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National Steering meeting ( allowances)</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8,830.00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9"/>
                  </a:ext>
                </a:extLst>
              </a:tr>
              <a:tr h="151625">
                <a:tc>
                  <a:txBody>
                    <a:bodyPr/>
                    <a:lstStyle/>
                    <a:p>
                      <a:pPr rtl="0" fontAlgn="b"/>
                      <a:r>
                        <a:rPr lang="hr-HR" sz="800">
                          <a:effectLst/>
                        </a:rPr>
                        <a:t>20.07.18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National Steering meeting (tickets)</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2,840.00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0"/>
                  </a:ext>
                </a:extLst>
              </a:tr>
              <a:tr h="151625">
                <a:tc>
                  <a:txBody>
                    <a:bodyPr/>
                    <a:lstStyle/>
                    <a:p>
                      <a:pPr rtl="0" fontAlgn="b"/>
                      <a:r>
                        <a:rPr lang="hr-HR" sz="800">
                          <a:effectLst/>
                        </a:rPr>
                        <a:t>16.07.18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Toyota zambia( purchase of Land cruiser DLX)</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cs-CZ" sz="800">
                          <a:solidFill>
                            <a:srgbClr val="000000"/>
                          </a:solidFill>
                          <a:effectLst/>
                        </a:rPr>
                        <a:t>589,625.49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1"/>
                  </a:ext>
                </a:extLst>
              </a:tr>
              <a:tr h="151625">
                <a:tc>
                  <a:txBody>
                    <a:bodyPr/>
                    <a:lstStyle/>
                    <a:p>
                      <a:pPr rtl="0" fontAlgn="b"/>
                      <a:r>
                        <a:rPr lang="hr-HR" sz="800">
                          <a:effectLst/>
                        </a:rPr>
                        <a:t>17.07.18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Ibis gardens Grant proposal( allowances)</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18,889.00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2"/>
                  </a:ext>
                </a:extLst>
              </a:tr>
              <a:tr h="151625">
                <a:tc>
                  <a:txBody>
                    <a:bodyPr/>
                    <a:lstStyle/>
                    <a:p>
                      <a:pPr rtl="0" fontAlgn="b"/>
                      <a:r>
                        <a:rPr lang="hr-HR" sz="800">
                          <a:effectLst/>
                        </a:rPr>
                        <a:t>17.07.18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Ibis gardens Grant proposal</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21,880.00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3"/>
                  </a:ext>
                </a:extLst>
              </a:tr>
              <a:tr h="151625">
                <a:tc>
                  <a:txBody>
                    <a:bodyPr/>
                    <a:lstStyle/>
                    <a:p>
                      <a:pPr rtl="0" fontAlgn="b"/>
                      <a:r>
                        <a:rPr lang="hr-HR" sz="800">
                          <a:effectLst/>
                        </a:rPr>
                        <a:t>18.07.18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Times printpak Zambia</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fi-FI" sz="800">
                          <a:solidFill>
                            <a:srgbClr val="000000"/>
                          </a:solidFill>
                          <a:effectLst/>
                        </a:rPr>
                        <a:t>35,579.52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4"/>
                  </a:ext>
                </a:extLst>
              </a:tr>
              <a:tr h="151625">
                <a:tc>
                  <a:txBody>
                    <a:bodyPr/>
                    <a:lstStyle/>
                    <a:p>
                      <a:pPr rtl="0" fontAlgn="b"/>
                      <a:r>
                        <a:rPr lang="hr-HR" sz="800">
                          <a:effectLst/>
                        </a:rPr>
                        <a:t>20.07.18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Esami ( training)</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en-US" sz="800">
                          <a:solidFill>
                            <a:srgbClr val="000000"/>
                          </a:solidFill>
                          <a:effectLst/>
                        </a:rPr>
                        <a:t>30,000.00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5"/>
                  </a:ext>
                </a:extLst>
              </a:tr>
              <a:tr h="151625">
                <a:tc>
                  <a:txBody>
                    <a:bodyPr/>
                    <a:lstStyle/>
                    <a:p>
                      <a:pPr rtl="0" fontAlgn="b"/>
                      <a:r>
                        <a:rPr lang="hr-HR" sz="800">
                          <a:effectLst/>
                        </a:rPr>
                        <a:t>20.07.18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Sentrim 680 hotel( training)</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17,940.00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6"/>
                  </a:ext>
                </a:extLst>
              </a:tr>
              <a:tr h="151625">
                <a:tc>
                  <a:txBody>
                    <a:bodyPr/>
                    <a:lstStyle/>
                    <a:p>
                      <a:pPr rtl="0" fontAlgn="b"/>
                      <a:r>
                        <a:rPr lang="hr-HR" sz="800">
                          <a:effectLst/>
                        </a:rPr>
                        <a:t>24.07.18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Out of pocket ( needs assessments)</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4,150.00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7"/>
                  </a:ext>
                </a:extLst>
              </a:tr>
              <a:tr h="151625">
                <a:tc>
                  <a:txBody>
                    <a:bodyPr/>
                    <a:lstStyle/>
                    <a:p>
                      <a:pPr rtl="0" fontAlgn="b"/>
                      <a:r>
                        <a:rPr lang="hr-HR" sz="800">
                          <a:effectLst/>
                        </a:rPr>
                        <a:t>23.07.18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Training in Kenya DR Mutondo &amp;Dr Chunda</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fi-FI" sz="800">
                          <a:solidFill>
                            <a:srgbClr val="000000"/>
                          </a:solidFill>
                          <a:effectLst/>
                        </a:rPr>
                        <a:t>11,102.00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8"/>
                  </a:ext>
                </a:extLst>
              </a:tr>
              <a:tr h="151625">
                <a:tc>
                  <a:txBody>
                    <a:bodyPr/>
                    <a:lstStyle/>
                    <a:p>
                      <a:pPr rtl="0" fontAlgn="b"/>
                      <a:r>
                        <a:rPr lang="hr-HR" sz="800">
                          <a:effectLst/>
                        </a:rPr>
                        <a:t>25.07.18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Air tickets for travel( training in kenya)</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24,930.00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9"/>
                  </a:ext>
                </a:extLst>
              </a:tr>
              <a:tr h="151625">
                <a:tc>
                  <a:txBody>
                    <a:bodyPr/>
                    <a:lstStyle/>
                    <a:p>
                      <a:pPr rtl="0" fontAlgn="b"/>
                      <a:r>
                        <a:rPr lang="hr-HR" sz="800">
                          <a:effectLst/>
                        </a:rPr>
                        <a:t>30.07.18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Meeting at world bank offices</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23,935.00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0"/>
                  </a:ext>
                </a:extLst>
              </a:tr>
              <a:tr h="151625">
                <a:tc>
                  <a:txBody>
                    <a:bodyPr/>
                    <a:lstStyle/>
                    <a:p>
                      <a:pPr rtl="0" fontAlgn="b"/>
                      <a:r>
                        <a:rPr lang="hr-HR" sz="800">
                          <a:effectLst/>
                        </a:rPr>
                        <a:t>7.08.18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Ibis gardens Grant proposal</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cs-CZ" sz="800">
                          <a:solidFill>
                            <a:srgbClr val="000000"/>
                          </a:solidFill>
                          <a:effectLst/>
                        </a:rPr>
                        <a:t>36,327.30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1"/>
                  </a:ext>
                </a:extLst>
              </a:tr>
              <a:tr h="151625">
                <a:tc>
                  <a:txBody>
                    <a:bodyPr/>
                    <a:lstStyle/>
                    <a:p>
                      <a:pPr rtl="0" fontAlgn="b"/>
                      <a:r>
                        <a:rPr lang="hr-HR" sz="800">
                          <a:effectLst/>
                        </a:rPr>
                        <a:t>08.08.18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Grant proposal in ndola</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21,680.00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2"/>
                  </a:ext>
                </a:extLst>
              </a:tr>
              <a:tr h="151625">
                <a:tc>
                  <a:txBody>
                    <a:bodyPr/>
                    <a:lstStyle/>
                    <a:p>
                      <a:pPr rtl="0" fontAlgn="b"/>
                      <a:r>
                        <a:rPr lang="hr-HR" sz="800">
                          <a:effectLst/>
                        </a:rPr>
                        <a:t>7.08.18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Ibis gardens Grant proposal</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cs-CZ" sz="800">
                          <a:solidFill>
                            <a:srgbClr val="000000"/>
                          </a:solidFill>
                          <a:effectLst/>
                        </a:rPr>
                        <a:t>36,327.30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3"/>
                  </a:ext>
                </a:extLst>
              </a:tr>
              <a:tr h="151625">
                <a:tc>
                  <a:txBody>
                    <a:bodyPr/>
                    <a:lstStyle/>
                    <a:p>
                      <a:pPr rtl="0" fontAlgn="b"/>
                      <a:r>
                        <a:rPr lang="hr-HR" sz="800">
                          <a:effectLst/>
                        </a:rPr>
                        <a:t>08.08.18</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dirty="0">
                          <a:effectLst/>
                        </a:rPr>
                        <a:t>Grant proposal in </a:t>
                      </a:r>
                      <a:r>
                        <a:rPr lang="en-US" sz="800" dirty="0" err="1">
                          <a:effectLst/>
                        </a:rPr>
                        <a:t>ndola</a:t>
                      </a:r>
                      <a:endParaRPr lang="en-US" sz="800" dirty="0">
                        <a:effectLst/>
                      </a:endParaRP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dirty="0">
                          <a:solidFill>
                            <a:srgbClr val="000000"/>
                          </a:solidFill>
                          <a:effectLst/>
                        </a:rPr>
                        <a:t>21,680.00 </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57667130"/>
              </p:ext>
            </p:extLst>
          </p:nvPr>
        </p:nvGraphicFramePr>
        <p:xfrm>
          <a:off x="7253029" y="748170"/>
          <a:ext cx="4462207" cy="5518040"/>
        </p:xfrm>
        <a:graphic>
          <a:graphicData uri="http://schemas.openxmlformats.org/drawingml/2006/table">
            <a:tbl>
              <a:tblPr/>
              <a:tblGrid>
                <a:gridCol w="475546">
                  <a:extLst>
                    <a:ext uri="{9D8B030D-6E8A-4147-A177-3AD203B41FA5}">
                      <a16:colId xmlns:a16="http://schemas.microsoft.com/office/drawing/2014/main" xmlns="" val="20000"/>
                    </a:ext>
                  </a:extLst>
                </a:gridCol>
                <a:gridCol w="3257490">
                  <a:extLst>
                    <a:ext uri="{9D8B030D-6E8A-4147-A177-3AD203B41FA5}">
                      <a16:colId xmlns:a16="http://schemas.microsoft.com/office/drawing/2014/main" xmlns="" val="20001"/>
                    </a:ext>
                  </a:extLst>
                </a:gridCol>
                <a:gridCol w="729171">
                  <a:extLst>
                    <a:ext uri="{9D8B030D-6E8A-4147-A177-3AD203B41FA5}">
                      <a16:colId xmlns:a16="http://schemas.microsoft.com/office/drawing/2014/main" xmlns="" val="20002"/>
                    </a:ext>
                  </a:extLst>
                </a:gridCol>
              </a:tblGrid>
              <a:tr h="89125">
                <a:tc>
                  <a:txBody>
                    <a:bodyPr/>
                    <a:lstStyle/>
                    <a:p>
                      <a:pPr rtl="0" fontAlgn="b"/>
                      <a:r>
                        <a:rPr lang="hr-HR" sz="800" b="1" dirty="0">
                          <a:effectLst/>
                        </a:rPr>
                        <a:t>DATE</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b="1" dirty="0">
                          <a:effectLst/>
                        </a:rPr>
                        <a:t>EXPENSE</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b="1" dirty="0">
                          <a:solidFill>
                            <a:srgbClr val="000000"/>
                          </a:solidFill>
                          <a:effectLst/>
                        </a:rPr>
                        <a:t>AMOUNT (ZMK)</a:t>
                      </a:r>
                    </a:p>
                  </a:txBody>
                  <a:tcPr marL="19764" marR="19764"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0"/>
                  </a:ext>
                </a:extLst>
              </a:tr>
              <a:tr h="89125">
                <a:tc>
                  <a:txBody>
                    <a:bodyPr/>
                    <a:lstStyle/>
                    <a:p>
                      <a:pPr rtl="0" fontAlgn="b"/>
                      <a:r>
                        <a:rPr lang="hr-HR" sz="800">
                          <a:effectLst/>
                        </a:rPr>
                        <a:t>08.08.18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Project manager allowance</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cs-CZ" sz="800" dirty="0">
                          <a:solidFill>
                            <a:srgbClr val="000000"/>
                          </a:solidFill>
                          <a:effectLst/>
                        </a:rPr>
                        <a:t>12,833.83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1"/>
                  </a:ext>
                </a:extLst>
              </a:tr>
              <a:tr h="128426">
                <a:tc>
                  <a:txBody>
                    <a:bodyPr/>
                    <a:lstStyle/>
                    <a:p>
                      <a:pPr rtl="0" fontAlgn="b"/>
                      <a:r>
                        <a:rPr lang="hr-HR" sz="800">
                          <a:effectLst/>
                        </a:rPr>
                        <a:t>22.08.18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Ucon Projects (accomodation in SA)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5,098.00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2"/>
                  </a:ext>
                </a:extLst>
              </a:tr>
              <a:tr h="128426">
                <a:tc>
                  <a:txBody>
                    <a:bodyPr/>
                    <a:lstStyle/>
                    <a:p>
                      <a:pPr rtl="0" fontAlgn="b"/>
                      <a:r>
                        <a:rPr lang="hr-HR" sz="800">
                          <a:effectLst/>
                        </a:rPr>
                        <a:t>22.08.18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African Traning Institute SA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it-IT" sz="800">
                          <a:solidFill>
                            <a:srgbClr val="000000"/>
                          </a:solidFill>
                          <a:effectLst/>
                        </a:rPr>
                        <a:t>47,300.00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3"/>
                  </a:ext>
                </a:extLst>
              </a:tr>
              <a:tr h="128426">
                <a:tc>
                  <a:txBody>
                    <a:bodyPr/>
                    <a:lstStyle/>
                    <a:p>
                      <a:pPr rtl="0" fontAlgn="b"/>
                      <a:r>
                        <a:rPr lang="hr-HR" sz="800">
                          <a:effectLst/>
                        </a:rPr>
                        <a:t>22.08.18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dirty="0">
                          <a:effectLst/>
                        </a:rPr>
                        <a:t>Allowances For </a:t>
                      </a:r>
                      <a:r>
                        <a:rPr lang="en-US" sz="800" dirty="0" err="1">
                          <a:effectLst/>
                        </a:rPr>
                        <a:t>Traning</a:t>
                      </a:r>
                      <a:r>
                        <a:rPr lang="en-US" sz="800" dirty="0">
                          <a:effectLst/>
                        </a:rPr>
                        <a:t> </a:t>
                      </a:r>
                      <a:r>
                        <a:rPr lang="en-US" sz="800" dirty="0" err="1">
                          <a:effectLst/>
                        </a:rPr>
                        <a:t>Mrs</a:t>
                      </a:r>
                      <a:r>
                        <a:rPr lang="en-US" sz="800" dirty="0">
                          <a:effectLst/>
                        </a:rPr>
                        <a:t> kanga &amp; </a:t>
                      </a:r>
                      <a:r>
                        <a:rPr lang="en-US" sz="800" dirty="0" err="1">
                          <a:effectLst/>
                        </a:rPr>
                        <a:t>Mwamba</a:t>
                      </a:r>
                      <a:endParaRPr lang="en-US" sz="800" dirty="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cs-CZ" sz="800">
                          <a:solidFill>
                            <a:srgbClr val="000000"/>
                          </a:solidFill>
                          <a:effectLst/>
                        </a:rPr>
                        <a:t>11,256.00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4"/>
                  </a:ext>
                </a:extLst>
              </a:tr>
              <a:tr h="128426">
                <a:tc>
                  <a:txBody>
                    <a:bodyPr/>
                    <a:lstStyle/>
                    <a:p>
                      <a:pPr rtl="0" fontAlgn="b"/>
                      <a:r>
                        <a:rPr lang="hr-HR" sz="800">
                          <a:effectLst/>
                        </a:rPr>
                        <a:t>29.08.18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Air tickets for travel( training in South africa)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19,770.00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5"/>
                  </a:ext>
                </a:extLst>
              </a:tr>
              <a:tr h="128426">
                <a:tc>
                  <a:txBody>
                    <a:bodyPr/>
                    <a:lstStyle/>
                    <a:p>
                      <a:pPr rtl="0" fontAlgn="b"/>
                      <a:r>
                        <a:rPr lang="hr-HR" sz="800">
                          <a:effectLst/>
                        </a:rPr>
                        <a:t>05.09.18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Meeting at Zappa in Lusaka Dr phenny &amp; Miss C Mfula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13,995.00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6"/>
                  </a:ext>
                </a:extLst>
              </a:tr>
              <a:tr h="128426">
                <a:tc>
                  <a:txBody>
                    <a:bodyPr/>
                    <a:lstStyle/>
                    <a:p>
                      <a:pPr rtl="0" fontAlgn="b"/>
                      <a:r>
                        <a:rPr lang="hr-HR" sz="800">
                          <a:effectLst/>
                        </a:rPr>
                        <a:t>05.09.18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Training allowance Mr Songolo Mwiya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5,840.60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7"/>
                  </a:ext>
                </a:extLst>
              </a:tr>
              <a:tr h="128426">
                <a:tc>
                  <a:txBody>
                    <a:bodyPr/>
                    <a:lstStyle/>
                    <a:p>
                      <a:pPr rtl="0" fontAlgn="b"/>
                      <a:r>
                        <a:rPr lang="hr-HR" sz="800">
                          <a:effectLst/>
                        </a:rPr>
                        <a:t>07.09.18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Training Guest house SA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7,889.00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8"/>
                  </a:ext>
                </a:extLst>
              </a:tr>
              <a:tr h="128426">
                <a:tc>
                  <a:txBody>
                    <a:bodyPr/>
                    <a:lstStyle/>
                    <a:p>
                      <a:pPr rtl="0" fontAlgn="b"/>
                      <a:r>
                        <a:rPr lang="hr-HR" sz="800">
                          <a:effectLst/>
                        </a:rPr>
                        <a:t>07.09.18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Air ticket Mr Songolo Mwiya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8,980.00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09"/>
                  </a:ext>
                </a:extLst>
              </a:tr>
              <a:tr h="128426">
                <a:tc>
                  <a:txBody>
                    <a:bodyPr/>
                    <a:lstStyle/>
                    <a:p>
                      <a:pPr rtl="0" fontAlgn="b"/>
                      <a:r>
                        <a:rPr lang="hr-HR" sz="800">
                          <a:effectLst/>
                        </a:rPr>
                        <a:t>07.09.19</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Training at University of Cape town</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en-US" sz="800">
                          <a:solidFill>
                            <a:srgbClr val="000000"/>
                          </a:solidFill>
                          <a:effectLst/>
                        </a:rPr>
                        <a:t>7,000.00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0"/>
                  </a:ext>
                </a:extLst>
              </a:tr>
              <a:tr h="128426">
                <a:tc>
                  <a:txBody>
                    <a:bodyPr/>
                    <a:lstStyle/>
                    <a:p>
                      <a:pPr rtl="0" fontAlgn="b"/>
                      <a:r>
                        <a:rPr lang="hr-HR" sz="800">
                          <a:effectLst/>
                        </a:rPr>
                        <a:t>11.09.18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Project manager allowances</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en-US" sz="800">
                          <a:solidFill>
                            <a:srgbClr val="000000"/>
                          </a:solidFill>
                          <a:effectLst/>
                        </a:rPr>
                        <a:t>8,000.00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1"/>
                  </a:ext>
                </a:extLst>
              </a:tr>
              <a:tr h="128426">
                <a:tc>
                  <a:txBody>
                    <a:bodyPr/>
                    <a:lstStyle/>
                    <a:p>
                      <a:pPr rtl="0" fontAlgn="b"/>
                      <a:r>
                        <a:rPr lang="hr-HR" sz="800">
                          <a:effectLst/>
                        </a:rPr>
                        <a:t>17.09.18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Petty Cash for project manager</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en-US" sz="800">
                          <a:solidFill>
                            <a:srgbClr val="000000"/>
                          </a:solidFill>
                          <a:effectLst/>
                        </a:rPr>
                        <a:t>10,000.00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2"/>
                  </a:ext>
                </a:extLst>
              </a:tr>
              <a:tr h="128426">
                <a:tc>
                  <a:txBody>
                    <a:bodyPr/>
                    <a:lstStyle/>
                    <a:p>
                      <a:pPr rtl="0" fontAlgn="b"/>
                      <a:r>
                        <a:rPr lang="hr-HR" sz="800">
                          <a:effectLst/>
                        </a:rPr>
                        <a:t>18.09.18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Eagle Adventures&amp; Tours( Tickets top up For Mwamba &amp; Mr mwiya)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3,290.00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3"/>
                  </a:ext>
                </a:extLst>
              </a:tr>
              <a:tr h="128426">
                <a:tc>
                  <a:txBody>
                    <a:bodyPr/>
                    <a:lstStyle/>
                    <a:p>
                      <a:pPr rtl="0" fontAlgn="b"/>
                      <a:r>
                        <a:rPr lang="hr-HR" sz="800">
                          <a:effectLst/>
                        </a:rPr>
                        <a:t>27.09.18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Bersil Enterprises Ltd- (6 Photo copiers)</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129,696.00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4"/>
                  </a:ext>
                </a:extLst>
              </a:tr>
              <a:tr h="128426">
                <a:tc>
                  <a:txBody>
                    <a:bodyPr/>
                    <a:lstStyle/>
                    <a:p>
                      <a:pPr rtl="0" fontAlgn="b"/>
                      <a:r>
                        <a:rPr lang="hr-HR" sz="800">
                          <a:effectLst/>
                        </a:rPr>
                        <a:t>8.10.18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Private registration number fee for vehicle for centre</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500.00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5"/>
                  </a:ext>
                </a:extLst>
              </a:tr>
              <a:tr h="128426">
                <a:tc>
                  <a:txBody>
                    <a:bodyPr/>
                    <a:lstStyle/>
                    <a:p>
                      <a:pPr rtl="0" fontAlgn="b"/>
                      <a:r>
                        <a:rPr lang="hr-HR" sz="800">
                          <a:effectLst/>
                        </a:rPr>
                        <a:t>9.10.18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Briding gap Solutions limited( 2 projector &amp; 2 scanner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22,135.00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6"/>
                  </a:ext>
                </a:extLst>
              </a:tr>
              <a:tr h="128426">
                <a:tc>
                  <a:txBody>
                    <a:bodyPr/>
                    <a:lstStyle/>
                    <a:p>
                      <a:pPr rtl="0" fontAlgn="b"/>
                      <a:r>
                        <a:rPr lang="nb-NO" sz="800">
                          <a:effectLst/>
                        </a:rPr>
                        <a:t>10.10.18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Project Manager allowances</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en-US" sz="800">
                          <a:solidFill>
                            <a:srgbClr val="000000"/>
                          </a:solidFill>
                          <a:effectLst/>
                        </a:rPr>
                        <a:t>8,000.00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7"/>
                  </a:ext>
                </a:extLst>
              </a:tr>
              <a:tr h="128426">
                <a:tc>
                  <a:txBody>
                    <a:bodyPr/>
                    <a:lstStyle/>
                    <a:p>
                      <a:pPr rtl="0" fontAlgn="b"/>
                      <a:r>
                        <a:rPr lang="nb-NO" sz="800">
                          <a:effectLst/>
                        </a:rPr>
                        <a:t>10.10.18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M&amp;E workshop at Fringilia Lodge (Staff)</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148,275.00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8"/>
                  </a:ext>
                </a:extLst>
              </a:tr>
              <a:tr h="128426">
                <a:tc>
                  <a:txBody>
                    <a:bodyPr/>
                    <a:lstStyle/>
                    <a:p>
                      <a:pPr rtl="0" fontAlgn="b"/>
                      <a:r>
                        <a:rPr lang="nb-NO" sz="800">
                          <a:effectLst/>
                        </a:rPr>
                        <a:t>10.10.18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M&amp;E workshop at Fringilia Lodge conference faclilities.</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32,250.00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19"/>
                  </a:ext>
                </a:extLst>
              </a:tr>
              <a:tr h="128426">
                <a:tc>
                  <a:txBody>
                    <a:bodyPr/>
                    <a:lstStyle/>
                    <a:p>
                      <a:pPr rtl="0" fontAlgn="b"/>
                      <a:r>
                        <a:rPr lang="hr-HR" sz="800">
                          <a:effectLst/>
                        </a:rPr>
                        <a:t>23.10.18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Ruform in kenya (accomodation &amp; participation fees)</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8,805.00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0"/>
                  </a:ext>
                </a:extLst>
              </a:tr>
              <a:tr h="128426">
                <a:tc>
                  <a:txBody>
                    <a:bodyPr/>
                    <a:lstStyle/>
                    <a:p>
                      <a:pPr rtl="0" fontAlgn="b"/>
                      <a:r>
                        <a:rPr lang="hr-HR" sz="800">
                          <a:effectLst/>
                        </a:rPr>
                        <a:t>23.10.18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DR Gershom Mwandila allowances</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6,634.00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1"/>
                  </a:ext>
                </a:extLst>
              </a:tr>
              <a:tr h="128426">
                <a:tc>
                  <a:txBody>
                    <a:bodyPr/>
                    <a:lstStyle/>
                    <a:p>
                      <a:pPr rtl="0" fontAlgn="b"/>
                      <a:r>
                        <a:rPr lang="hr-HR" sz="800">
                          <a:effectLst/>
                        </a:rPr>
                        <a:t>26.10.18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Airticket for Dr Mwandila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15,765.00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2"/>
                  </a:ext>
                </a:extLst>
              </a:tr>
              <a:tr h="128426">
                <a:tc>
                  <a:txBody>
                    <a:bodyPr/>
                    <a:lstStyle/>
                    <a:p>
                      <a:pPr rtl="0" fontAlgn="b"/>
                      <a:r>
                        <a:rPr lang="nb-NO" sz="800">
                          <a:effectLst/>
                        </a:rPr>
                        <a:t>30.10.18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Bank charges/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3,176.40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3"/>
                  </a:ext>
                </a:extLst>
              </a:tr>
              <a:tr h="128426">
                <a:tc>
                  <a:txBody>
                    <a:bodyPr/>
                    <a:lstStyle/>
                    <a:p>
                      <a:pPr rtl="0" fontAlgn="b"/>
                      <a:r>
                        <a:rPr lang="nb-NO" sz="800">
                          <a:effectLst/>
                        </a:rPr>
                        <a:t>30.10.18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Bank interest USD</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is-IS" sz="800">
                          <a:solidFill>
                            <a:srgbClr val="000000"/>
                          </a:solidFill>
                          <a:effectLst/>
                        </a:rPr>
                        <a:t>(11,126.86)</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4"/>
                  </a:ext>
                </a:extLst>
              </a:tr>
              <a:tr h="128426">
                <a:tc>
                  <a:txBody>
                    <a:bodyPr/>
                    <a:lstStyle/>
                    <a:p>
                      <a:pPr rtl="0" fontAlgn="b"/>
                      <a:r>
                        <a:rPr lang="nb-NO" sz="800">
                          <a:effectLst/>
                        </a:rPr>
                        <a:t>30.10.18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Imprest cash repayments</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is-IS" sz="800">
                          <a:solidFill>
                            <a:srgbClr val="000000"/>
                          </a:solidFill>
                          <a:effectLst/>
                        </a:rPr>
                        <a:t>(13,644.61)</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5"/>
                  </a:ext>
                </a:extLst>
              </a:tr>
              <a:tr h="128426">
                <a:tc>
                  <a:txBody>
                    <a:bodyPr/>
                    <a:lstStyle/>
                    <a:p>
                      <a:pPr rtl="0" fontAlgn="b"/>
                      <a:r>
                        <a:rPr lang="nb-NO" sz="800">
                          <a:effectLst/>
                        </a:rPr>
                        <a:t>5.11.18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Briding gap Solutions limited( 2 projector &amp; 2 scanner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22,135.00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6"/>
                  </a:ext>
                </a:extLst>
              </a:tr>
              <a:tr h="128426">
                <a:tc>
                  <a:txBody>
                    <a:bodyPr/>
                    <a:lstStyle/>
                    <a:p>
                      <a:pPr rtl="0" fontAlgn="b"/>
                      <a:r>
                        <a:rPr lang="hr-HR" sz="800">
                          <a:effectLst/>
                        </a:rPr>
                        <a:t>9.11.18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Madison Life Insurance Zambia( treavel cover for Dr Chama)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413.59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7"/>
                  </a:ext>
                </a:extLst>
              </a:tr>
              <a:tr h="128426">
                <a:tc>
                  <a:txBody>
                    <a:bodyPr/>
                    <a:lstStyle/>
                    <a:p>
                      <a:pPr rtl="0" fontAlgn="b"/>
                      <a:r>
                        <a:rPr lang="hr-HR" sz="800">
                          <a:effectLst/>
                        </a:rPr>
                        <a:t>9.11.18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ZNBC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4,100.00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8"/>
                  </a:ext>
                </a:extLst>
              </a:tr>
              <a:tr h="128426">
                <a:tc>
                  <a:txBody>
                    <a:bodyPr/>
                    <a:lstStyle/>
                    <a:p>
                      <a:pPr rtl="0" fontAlgn="b"/>
                      <a:r>
                        <a:rPr lang="hr-HR" sz="800">
                          <a:effectLst/>
                        </a:rPr>
                        <a:t>07.11.18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Kigali Rwanda Trip( DR mwaanga, Dr Mutondo&amp; Dr Kalaba</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57,183.00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29"/>
                  </a:ext>
                </a:extLst>
              </a:tr>
              <a:tr h="128426">
                <a:tc>
                  <a:txBody>
                    <a:bodyPr/>
                    <a:lstStyle/>
                    <a:p>
                      <a:pPr rtl="0" fontAlgn="b"/>
                      <a:r>
                        <a:rPr lang="hr-HR" sz="800">
                          <a:effectLst/>
                        </a:rPr>
                        <a:t>13.11.18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Eagle Adventures&amp; Tours( Tickets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32,070.00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0"/>
                  </a:ext>
                </a:extLst>
              </a:tr>
              <a:tr h="128426">
                <a:tc>
                  <a:txBody>
                    <a:bodyPr/>
                    <a:lstStyle/>
                    <a:p>
                      <a:pPr rtl="0" fontAlgn="b"/>
                      <a:r>
                        <a:rPr lang="hr-HR" sz="800">
                          <a:effectLst/>
                        </a:rPr>
                        <a:t>13.11.18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Wave -Tech ( purchase of 8 laptops &amp; 1desk top)</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76,270.00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1"/>
                  </a:ext>
                </a:extLst>
              </a:tr>
              <a:tr h="128426">
                <a:tc>
                  <a:txBody>
                    <a:bodyPr/>
                    <a:lstStyle/>
                    <a:p>
                      <a:pPr rtl="0" fontAlgn="b"/>
                      <a:r>
                        <a:rPr lang="hr-HR" sz="800">
                          <a:effectLst/>
                        </a:rPr>
                        <a:t>13.11.18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dirty="0">
                          <a:effectLst/>
                        </a:rPr>
                        <a:t>Allowances Project manager</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en-US" sz="800">
                          <a:solidFill>
                            <a:srgbClr val="000000"/>
                          </a:solidFill>
                          <a:effectLst/>
                        </a:rPr>
                        <a:t>8,000.00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2"/>
                  </a:ext>
                </a:extLst>
              </a:tr>
              <a:tr h="128426">
                <a:tc>
                  <a:txBody>
                    <a:bodyPr/>
                    <a:lstStyle/>
                    <a:p>
                      <a:pPr rtl="0" fontAlgn="b"/>
                      <a:r>
                        <a:rPr lang="hr-HR" sz="800">
                          <a:effectLst/>
                        </a:rPr>
                        <a:t>14.11.18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Eskayarts Ltd( 10 desks &amp; 10 Chairs)</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is-IS" sz="800">
                          <a:solidFill>
                            <a:srgbClr val="000000"/>
                          </a:solidFill>
                          <a:effectLst/>
                        </a:rPr>
                        <a:t>63,270.00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3"/>
                  </a:ext>
                </a:extLst>
              </a:tr>
              <a:tr h="128426">
                <a:tc>
                  <a:txBody>
                    <a:bodyPr/>
                    <a:lstStyle/>
                    <a:p>
                      <a:pPr rtl="0" fontAlgn="b"/>
                      <a:r>
                        <a:rPr lang="hr-HR" sz="800">
                          <a:effectLst/>
                        </a:rPr>
                        <a:t>14.11.18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Team work software</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64,476.00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4"/>
                  </a:ext>
                </a:extLst>
              </a:tr>
              <a:tr h="128426">
                <a:tc>
                  <a:txBody>
                    <a:bodyPr/>
                    <a:lstStyle/>
                    <a:p>
                      <a:pPr rtl="0" fontAlgn="b"/>
                      <a:r>
                        <a:rPr lang="hr-HR" sz="800">
                          <a:effectLst/>
                        </a:rPr>
                        <a:t>23.11.18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Ibis Gardens Ltd( work shop)</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hr-HR" sz="800">
                          <a:solidFill>
                            <a:srgbClr val="000000"/>
                          </a:solidFill>
                          <a:effectLst/>
                        </a:rPr>
                        <a:t>26,354.38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5"/>
                  </a:ext>
                </a:extLst>
              </a:tr>
              <a:tr h="128426">
                <a:tc>
                  <a:txBody>
                    <a:bodyPr/>
                    <a:lstStyle/>
                    <a:p>
                      <a:pPr rtl="0" fontAlgn="b"/>
                      <a:r>
                        <a:rPr lang="nb-NO" sz="800">
                          <a:effectLst/>
                        </a:rPr>
                        <a:t>27.11.18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Gwedolen Nayame ( work shop allowances)</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128,880.00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6"/>
                  </a:ext>
                </a:extLst>
              </a:tr>
              <a:tr h="128426">
                <a:tc>
                  <a:txBody>
                    <a:bodyPr/>
                    <a:lstStyle/>
                    <a:p>
                      <a:pPr rtl="0" fontAlgn="b"/>
                      <a:r>
                        <a:rPr lang="hr-HR" sz="800">
                          <a:effectLst/>
                        </a:rPr>
                        <a:t>7.12.18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Wave -Tech ( purchase of 8 laptops &amp; 1desk top)</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800">
                          <a:solidFill>
                            <a:srgbClr val="000000"/>
                          </a:solidFill>
                          <a:effectLst/>
                        </a:rPr>
                        <a:t>76,270.00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7"/>
                  </a:ext>
                </a:extLst>
              </a:tr>
              <a:tr h="128426">
                <a:tc>
                  <a:txBody>
                    <a:bodyPr/>
                    <a:lstStyle/>
                    <a:p>
                      <a:pPr rtl="0" fontAlgn="b"/>
                      <a:r>
                        <a:rPr lang="hr-HR" sz="800">
                          <a:effectLst/>
                        </a:rPr>
                        <a:t>7.12.18</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r>
                        <a:rPr lang="en-US" sz="800">
                          <a:effectLst/>
                        </a:rPr>
                        <a:t>Allowances Project manager</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en-US" sz="800">
                          <a:solidFill>
                            <a:srgbClr val="000000"/>
                          </a:solidFill>
                          <a:effectLst/>
                        </a:rPr>
                        <a:t>8,000.00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8"/>
                  </a:ext>
                </a:extLst>
              </a:tr>
              <a:tr h="128426">
                <a:tc>
                  <a:txBody>
                    <a:bodyPr/>
                    <a:lstStyle/>
                    <a:p>
                      <a:pPr rtl="0" fontAlgn="b"/>
                      <a:endParaRPr lang="en-US" sz="80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endParaRPr lang="en-US" sz="80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rtl="0" fontAlgn="b"/>
                      <a:endParaRPr lang="en-US" sz="80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39"/>
                  </a:ext>
                </a:extLst>
              </a:tr>
              <a:tr h="128426">
                <a:tc>
                  <a:txBody>
                    <a:bodyPr/>
                    <a:lstStyle/>
                    <a:p>
                      <a:pPr rtl="0" fontAlgn="b"/>
                      <a:endParaRPr lang="en-US" sz="80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endParaRPr lang="en-US" sz="80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rtl="0" fontAlgn="b"/>
                      <a:endParaRPr lang="en-US" sz="80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40"/>
                  </a:ext>
                </a:extLst>
              </a:tr>
              <a:tr h="128426">
                <a:tc>
                  <a:txBody>
                    <a:bodyPr/>
                    <a:lstStyle/>
                    <a:p>
                      <a:pPr rtl="0" fontAlgn="b"/>
                      <a:endParaRPr lang="en-US" sz="80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endParaRPr lang="en-US" sz="80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rtl="0" fontAlgn="b"/>
                      <a:endParaRPr lang="en-US" sz="80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41"/>
                  </a:ext>
                </a:extLst>
              </a:tr>
              <a:tr h="128426">
                <a:tc>
                  <a:txBody>
                    <a:bodyPr/>
                    <a:lstStyle/>
                    <a:p>
                      <a:pPr rtl="0" fontAlgn="b"/>
                      <a:r>
                        <a:rPr lang="en-US" sz="900" b="1">
                          <a:solidFill>
                            <a:srgbClr val="000000"/>
                          </a:solidFill>
                          <a:effectLst/>
                        </a:rPr>
                        <a:t>Total</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l" rtl="0" fontAlgn="b"/>
                      <a:endParaRPr lang="en-US" sz="800" dirty="0">
                        <a:effectLst/>
                      </a:endParaRP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tc>
                  <a:txBody>
                    <a:bodyPr/>
                    <a:lstStyle/>
                    <a:p>
                      <a:pPr algn="r" rtl="0" fontAlgn="b"/>
                      <a:r>
                        <a:rPr lang="nb-NO" sz="900" b="1" dirty="0">
                          <a:solidFill>
                            <a:srgbClr val="000000"/>
                          </a:solidFill>
                          <a:effectLst/>
                        </a:rPr>
                        <a:t>2,561,655.73 </a:t>
                      </a:r>
                    </a:p>
                  </a:txBody>
                  <a:tcPr marL="15686" marR="15686" marT="0" marB="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xmlns="" val="10042"/>
                  </a:ext>
                </a:extLst>
              </a:tr>
            </a:tbl>
          </a:graphicData>
        </a:graphic>
      </p:graphicFrame>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itle 1"/>
          <p:cNvSpPr txBox="1">
            <a:spLocks noGrp="1"/>
          </p:cNvSpPr>
          <p:nvPr>
            <p:ph type="title"/>
          </p:nvPr>
        </p:nvSpPr>
        <p:spPr>
          <a:xfrm>
            <a:off x="838200" y="365124"/>
            <a:ext cx="10515600" cy="766093"/>
          </a:xfrm>
          <a:prstGeom prst="rect">
            <a:avLst/>
          </a:prstGeom>
        </p:spPr>
        <p:txBody>
          <a:bodyPr/>
          <a:lstStyle/>
          <a:p>
            <a:r>
              <a:t>Next Steps</a:t>
            </a:r>
          </a:p>
        </p:txBody>
      </p:sp>
      <p:sp>
        <p:nvSpPr>
          <p:cNvPr id="183" name="Content Placeholder 2"/>
          <p:cNvSpPr txBox="1">
            <a:spLocks noGrp="1"/>
          </p:cNvSpPr>
          <p:nvPr>
            <p:ph type="body" idx="1"/>
          </p:nvPr>
        </p:nvSpPr>
        <p:spPr>
          <a:prstGeom prst="rect">
            <a:avLst/>
          </a:prstGeom>
        </p:spPr>
        <p:txBody>
          <a:bodyPr/>
          <a:lstStyle/>
          <a:p>
            <a:r>
              <a:rPr dirty="0"/>
              <a:t>Develop Monitoring and Evaluation tools and familiarise Centre members on how to use them for collection of quality data.</a:t>
            </a:r>
          </a:p>
          <a:p>
            <a:r>
              <a:rPr dirty="0"/>
              <a:t>Ensure stakeholders receive M &amp; E Reports so they see what happens to data they submit via M &amp; E activities.</a:t>
            </a:r>
          </a:p>
          <a:p>
            <a:r>
              <a:rPr lang="en-US" dirty="0"/>
              <a:t>Use Risk Register generated from </a:t>
            </a:r>
            <a:r>
              <a:rPr dirty="0"/>
              <a:t>Risk Assessment Workshop to understand and sensitise Centre members on real risks to the Project’s successful completion (and how they can be mitigated).</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itle 1"/>
          <p:cNvSpPr txBox="1">
            <a:spLocks noGrp="1"/>
          </p:cNvSpPr>
          <p:nvPr>
            <p:ph type="title"/>
          </p:nvPr>
        </p:nvSpPr>
        <p:spPr>
          <a:xfrm>
            <a:off x="838200" y="365124"/>
            <a:ext cx="10515600" cy="766093"/>
          </a:xfrm>
          <a:prstGeom prst="rect">
            <a:avLst/>
          </a:prstGeom>
        </p:spPr>
        <p:txBody>
          <a:bodyPr/>
          <a:lstStyle/>
          <a:p>
            <a:r>
              <a:t>Challenges and/or Reflections</a:t>
            </a:r>
          </a:p>
        </p:txBody>
      </p:sp>
      <p:sp>
        <p:nvSpPr>
          <p:cNvPr id="186" name="Content Placeholder 2"/>
          <p:cNvSpPr txBox="1">
            <a:spLocks noGrp="1"/>
          </p:cNvSpPr>
          <p:nvPr>
            <p:ph type="body" idx="1"/>
          </p:nvPr>
        </p:nvSpPr>
        <p:spPr>
          <a:prstGeom prst="rect">
            <a:avLst/>
          </a:prstGeom>
        </p:spPr>
        <p:txBody>
          <a:bodyPr/>
          <a:lstStyle/>
          <a:p>
            <a:r>
              <a:rPr dirty="0"/>
              <a:t>Persistent challenges and reflections</a:t>
            </a:r>
          </a:p>
          <a:p>
            <a:pPr marL="685800" lvl="1" indent="-228600"/>
            <a:r>
              <a:rPr dirty="0"/>
              <a:t>The University community still needs to understand how to participate fully in the project and how the ACE-SM relates to them.</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Title 1"/>
          <p:cNvSpPr txBox="1">
            <a:spLocks noGrp="1"/>
          </p:cNvSpPr>
          <p:nvPr>
            <p:ph type="title"/>
          </p:nvPr>
        </p:nvSpPr>
        <p:spPr>
          <a:xfrm>
            <a:off x="838200" y="365124"/>
            <a:ext cx="10515600" cy="766093"/>
          </a:xfrm>
          <a:prstGeom prst="rect">
            <a:avLst/>
          </a:prstGeom>
        </p:spPr>
        <p:txBody>
          <a:bodyPr/>
          <a:lstStyle>
            <a:lvl1pPr defTabSz="886968">
              <a:defRPr sz="3104"/>
            </a:lvl1pPr>
          </a:lstStyle>
          <a:p>
            <a:r>
              <a:t>Areas Where You Need Support from NSC, IUCEA and WB</a:t>
            </a:r>
          </a:p>
        </p:txBody>
      </p:sp>
      <p:sp>
        <p:nvSpPr>
          <p:cNvPr id="189" name="Content Placeholder 2"/>
          <p:cNvSpPr txBox="1">
            <a:spLocks noGrp="1"/>
          </p:cNvSpPr>
          <p:nvPr>
            <p:ph type="body" idx="1"/>
          </p:nvPr>
        </p:nvSpPr>
        <p:spPr>
          <a:prstGeom prst="rect">
            <a:avLst/>
          </a:prstGeom>
        </p:spPr>
        <p:txBody>
          <a:bodyPr/>
          <a:lstStyle/>
          <a:p>
            <a:r>
              <a:rPr dirty="0"/>
              <a:t>Capacity building on routine project functions:</a:t>
            </a:r>
          </a:p>
          <a:p>
            <a:pPr marL="685800" lvl="1" indent="-228600"/>
            <a:r>
              <a:rPr dirty="0"/>
              <a:t>Project Cycle Management </a:t>
            </a:r>
          </a:p>
          <a:p>
            <a:pPr marL="685800" lvl="1" indent="-228600"/>
            <a:r>
              <a:rPr dirty="0"/>
              <a:t>Monitoring and Evaluation</a:t>
            </a:r>
          </a:p>
          <a:p>
            <a:pPr marL="685800" lvl="1" indent="-228600"/>
            <a:r>
              <a:rPr dirty="0"/>
              <a:t>Financial Management and Reporting</a:t>
            </a:r>
          </a:p>
          <a:p>
            <a:pPr marL="685800" lvl="1" indent="-228600"/>
            <a:r>
              <a:rPr dirty="0"/>
              <a:t>Long term stakeholder engagement </a:t>
            </a:r>
          </a:p>
          <a:p>
            <a:pPr marL="685800" lvl="1" indent="-228600"/>
            <a:r>
              <a:rPr dirty="0"/>
              <a:t>Fundraising</a:t>
            </a:r>
            <a:endParaRPr lang="en-US" dirty="0"/>
          </a:p>
          <a:p>
            <a:pPr marL="685800" lvl="1" indent="-228600"/>
            <a:r>
              <a:rPr lang="en-US" dirty="0"/>
              <a:t>Communication</a:t>
            </a:r>
            <a:endParaRPr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Title 1"/>
          <p:cNvSpPr txBox="1">
            <a:spLocks noGrp="1"/>
          </p:cNvSpPr>
          <p:nvPr>
            <p:ph type="title"/>
          </p:nvPr>
        </p:nvSpPr>
        <p:spPr>
          <a:xfrm>
            <a:off x="838200" y="365124"/>
            <a:ext cx="10515600" cy="766093"/>
          </a:xfrm>
          <a:prstGeom prst="rect">
            <a:avLst/>
          </a:prstGeom>
        </p:spPr>
        <p:txBody>
          <a:bodyPr>
            <a:normAutofit fontScale="90000"/>
          </a:bodyPr>
          <a:lstStyle>
            <a:lvl1pPr defTabSz="704087">
              <a:defRPr sz="2464"/>
            </a:lvl1pPr>
          </a:lstStyle>
          <a:p>
            <a:r>
              <a:t>Key Partners (you can add logos; only those who sign formal MOUs and with action plan)</a:t>
            </a:r>
          </a:p>
        </p:txBody>
      </p:sp>
      <p:pic>
        <p:nvPicPr>
          <p:cNvPr id="2" name="Picture 1">
            <a:extLst>
              <a:ext uri="{FF2B5EF4-FFF2-40B4-BE49-F238E27FC236}">
                <a16:creationId xmlns:a16="http://schemas.microsoft.com/office/drawing/2014/main" xmlns="" id="{BDF69419-66B9-4C1B-ABE7-12DFA327C92A}"/>
              </a:ext>
            </a:extLst>
          </p:cNvPr>
          <p:cNvPicPr>
            <a:picLocks noChangeAspect="1"/>
          </p:cNvPicPr>
          <p:nvPr/>
        </p:nvPicPr>
        <p:blipFill>
          <a:blip r:embed="rId2"/>
          <a:stretch>
            <a:fillRect/>
          </a:stretch>
        </p:blipFill>
        <p:spPr>
          <a:xfrm>
            <a:off x="4895850" y="975183"/>
            <a:ext cx="2400300" cy="1571625"/>
          </a:xfrm>
          <a:prstGeom prst="rect">
            <a:avLst/>
          </a:prstGeom>
        </p:spPr>
      </p:pic>
      <p:pic>
        <p:nvPicPr>
          <p:cNvPr id="4" name="Picture 3">
            <a:extLst>
              <a:ext uri="{FF2B5EF4-FFF2-40B4-BE49-F238E27FC236}">
                <a16:creationId xmlns:a16="http://schemas.microsoft.com/office/drawing/2014/main" xmlns="" id="{38B75741-074F-40E7-84F9-86A523090C6A}"/>
              </a:ext>
            </a:extLst>
          </p:cNvPr>
          <p:cNvPicPr>
            <a:picLocks noChangeAspect="1"/>
          </p:cNvPicPr>
          <p:nvPr/>
        </p:nvPicPr>
        <p:blipFill>
          <a:blip r:embed="rId3"/>
          <a:stretch>
            <a:fillRect/>
          </a:stretch>
        </p:blipFill>
        <p:spPr>
          <a:xfrm>
            <a:off x="7296150" y="1160240"/>
            <a:ext cx="2295525" cy="1533525"/>
          </a:xfrm>
          <a:prstGeom prst="rect">
            <a:avLst/>
          </a:prstGeom>
        </p:spPr>
      </p:pic>
      <p:pic>
        <p:nvPicPr>
          <p:cNvPr id="5" name="Picture 4">
            <a:extLst>
              <a:ext uri="{FF2B5EF4-FFF2-40B4-BE49-F238E27FC236}">
                <a16:creationId xmlns:a16="http://schemas.microsoft.com/office/drawing/2014/main" xmlns="" id="{D2546C8E-AD3E-4196-ADEB-F00A28B2C6FD}"/>
              </a:ext>
            </a:extLst>
          </p:cNvPr>
          <p:cNvPicPr>
            <a:picLocks noChangeAspect="1"/>
          </p:cNvPicPr>
          <p:nvPr/>
        </p:nvPicPr>
        <p:blipFill>
          <a:blip r:embed="rId4"/>
          <a:stretch>
            <a:fillRect/>
          </a:stretch>
        </p:blipFill>
        <p:spPr>
          <a:xfrm>
            <a:off x="6467627" y="2546808"/>
            <a:ext cx="3810000" cy="2390775"/>
          </a:xfrm>
          <a:prstGeom prst="rect">
            <a:avLst/>
          </a:prstGeom>
        </p:spPr>
      </p:pic>
      <p:pic>
        <p:nvPicPr>
          <p:cNvPr id="6" name="Picture 5">
            <a:extLst>
              <a:ext uri="{FF2B5EF4-FFF2-40B4-BE49-F238E27FC236}">
                <a16:creationId xmlns:a16="http://schemas.microsoft.com/office/drawing/2014/main" xmlns="" id="{ED795269-482A-4629-8819-E47F60004C82}"/>
              </a:ext>
            </a:extLst>
          </p:cNvPr>
          <p:cNvPicPr>
            <a:picLocks noChangeAspect="1"/>
          </p:cNvPicPr>
          <p:nvPr/>
        </p:nvPicPr>
        <p:blipFill>
          <a:blip r:embed="rId5"/>
          <a:stretch>
            <a:fillRect/>
          </a:stretch>
        </p:blipFill>
        <p:spPr>
          <a:xfrm>
            <a:off x="3055405" y="2546808"/>
            <a:ext cx="3190875" cy="1924050"/>
          </a:xfrm>
          <a:prstGeom prst="rect">
            <a:avLst/>
          </a:prstGeom>
        </p:spPr>
      </p:pic>
      <p:pic>
        <p:nvPicPr>
          <p:cNvPr id="7" name="Picture 6">
            <a:extLst>
              <a:ext uri="{FF2B5EF4-FFF2-40B4-BE49-F238E27FC236}">
                <a16:creationId xmlns:a16="http://schemas.microsoft.com/office/drawing/2014/main" xmlns="" id="{3D8F948B-501F-4C00-ACFC-C3638AF91905}"/>
              </a:ext>
            </a:extLst>
          </p:cNvPr>
          <p:cNvPicPr>
            <a:picLocks noChangeAspect="1"/>
          </p:cNvPicPr>
          <p:nvPr/>
        </p:nvPicPr>
        <p:blipFill>
          <a:blip r:embed="rId6"/>
          <a:stretch>
            <a:fillRect/>
          </a:stretch>
        </p:blipFill>
        <p:spPr>
          <a:xfrm>
            <a:off x="1015659" y="2775408"/>
            <a:ext cx="1466850" cy="1466850"/>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itle 1"/>
          <p:cNvSpPr txBox="1">
            <a:spLocks noGrp="1"/>
          </p:cNvSpPr>
          <p:nvPr>
            <p:ph type="title"/>
          </p:nvPr>
        </p:nvSpPr>
        <p:spPr>
          <a:xfrm>
            <a:off x="838200" y="365124"/>
            <a:ext cx="10515600" cy="766093"/>
          </a:xfrm>
          <a:prstGeom prst="rect">
            <a:avLst/>
          </a:prstGeom>
        </p:spPr>
        <p:txBody>
          <a:bodyPr/>
          <a:lstStyle/>
          <a:p>
            <a:r>
              <a:rPr dirty="0"/>
              <a:t>ACE Background</a:t>
            </a:r>
          </a:p>
        </p:txBody>
      </p:sp>
      <p:sp>
        <p:nvSpPr>
          <p:cNvPr id="3" name="Rectangle 2"/>
          <p:cNvSpPr/>
          <p:nvPr/>
        </p:nvSpPr>
        <p:spPr>
          <a:xfrm>
            <a:off x="186264" y="748170"/>
            <a:ext cx="6417734" cy="5447645"/>
          </a:xfrm>
          <a:prstGeom prst="rect">
            <a:avLst/>
          </a:prstGeom>
        </p:spPr>
        <p:txBody>
          <a:bodyPr wrap="square">
            <a:spAutoFit/>
          </a:bodyPr>
          <a:lstStyle/>
          <a:p>
            <a:pPr>
              <a:lnSpc>
                <a:spcPct val="200000"/>
              </a:lnSpc>
              <a:defRPr>
                <a:solidFill>
                  <a:srgbClr val="000000"/>
                </a:solidFill>
              </a:defRPr>
            </a:pPr>
            <a:r>
              <a:rPr lang="en-US" sz="2800" dirty="0">
                <a:cs typeface="+mj-cs"/>
              </a:rPr>
              <a:t>KEY DEVELOPMENT CHALLENGES:</a:t>
            </a:r>
          </a:p>
          <a:p>
            <a:pPr>
              <a:lnSpc>
                <a:spcPct val="200000"/>
              </a:lnSpc>
              <a:defRPr sz="1800">
                <a:solidFill>
                  <a:srgbClr val="000000"/>
                </a:solidFill>
                <a:latin typeface="Verdana"/>
                <a:ea typeface="Verdana"/>
                <a:cs typeface="Verdana"/>
                <a:sym typeface="Verdana"/>
              </a:defRPr>
            </a:pPr>
            <a:r>
              <a:rPr lang="en-US" sz="1400" dirty="0">
                <a:cs typeface="+mj-cs"/>
              </a:rPr>
              <a:t>Achieve sustainability in mining in terms of better mining practice, health of communities, and effects on biodiversity</a:t>
            </a:r>
            <a:endParaRPr lang="en-US" sz="2800" dirty="0">
              <a:cs typeface="+mj-cs"/>
            </a:endParaRPr>
          </a:p>
          <a:p>
            <a:pPr>
              <a:lnSpc>
                <a:spcPct val="200000"/>
              </a:lnSpc>
              <a:defRPr sz="1800">
                <a:solidFill>
                  <a:srgbClr val="000000"/>
                </a:solidFill>
                <a:latin typeface="Verdana"/>
                <a:ea typeface="Verdana"/>
                <a:cs typeface="Verdana"/>
                <a:sym typeface="Verdana"/>
              </a:defRPr>
            </a:pPr>
            <a:r>
              <a:rPr lang="en-US" sz="2400" dirty="0">
                <a:cs typeface="+mj-cs"/>
              </a:rPr>
              <a:t>VISION:</a:t>
            </a:r>
          </a:p>
          <a:p>
            <a:pPr defTabSz="457200">
              <a:lnSpc>
                <a:spcPct val="200000"/>
              </a:lnSpc>
              <a:defRPr sz="1800">
                <a:solidFill>
                  <a:srgbClr val="000000"/>
                </a:solidFill>
                <a:latin typeface="Verdana"/>
                <a:ea typeface="Verdana"/>
                <a:cs typeface="Verdana"/>
                <a:sym typeface="Verdana"/>
              </a:defRPr>
            </a:pPr>
            <a:r>
              <a:rPr lang="en-US" sz="1400" dirty="0">
                <a:cs typeface="+mj-cs"/>
              </a:rPr>
              <a:t>To be a national, regional and global source of best practice, knowledge and experience in the field of Sustainable Mining.</a:t>
            </a:r>
          </a:p>
          <a:p>
            <a:pPr defTabSz="457200">
              <a:lnSpc>
                <a:spcPct val="200000"/>
              </a:lnSpc>
              <a:defRPr sz="1800">
                <a:solidFill>
                  <a:srgbClr val="000000"/>
                </a:solidFill>
                <a:latin typeface="Verdana"/>
                <a:ea typeface="Verdana"/>
                <a:cs typeface="Verdana"/>
                <a:sym typeface="Verdana"/>
              </a:defRPr>
            </a:pPr>
            <a:r>
              <a:rPr lang="en-US" sz="2400" dirty="0">
                <a:cs typeface="+mj-cs"/>
              </a:rPr>
              <a:t>Project Development Objective:</a:t>
            </a:r>
          </a:p>
          <a:p>
            <a:pPr defTabSz="457200">
              <a:lnSpc>
                <a:spcPct val="200000"/>
              </a:lnSpc>
              <a:defRPr sz="1800">
                <a:solidFill>
                  <a:srgbClr val="000000"/>
                </a:solidFill>
                <a:latin typeface="Verdana"/>
                <a:ea typeface="Verdana"/>
                <a:cs typeface="Verdana"/>
                <a:sym typeface="Verdana"/>
              </a:defRPr>
            </a:pPr>
            <a:r>
              <a:rPr lang="en-US" sz="1400" dirty="0">
                <a:cs typeface="+mj-cs"/>
              </a:rPr>
              <a:t>To strengthen selected Eastern and Southern African higher education institutions to deliver quality post-graduate education and build collaborative research capacity in the regional priority areas.</a:t>
            </a:r>
          </a:p>
        </p:txBody>
      </p:sp>
      <p:sp>
        <p:nvSpPr>
          <p:cNvPr id="7" name="Rectangle 6"/>
          <p:cNvSpPr/>
          <p:nvPr/>
        </p:nvSpPr>
        <p:spPr>
          <a:xfrm>
            <a:off x="6548286" y="367227"/>
            <a:ext cx="5457450" cy="3277820"/>
          </a:xfrm>
          <a:prstGeom prst="rect">
            <a:avLst/>
          </a:prstGeom>
        </p:spPr>
        <p:txBody>
          <a:bodyPr wrap="square">
            <a:spAutoFit/>
          </a:bodyPr>
          <a:lstStyle/>
          <a:p>
            <a:pPr>
              <a:defRPr>
                <a:solidFill>
                  <a:srgbClr val="000000"/>
                </a:solidFill>
              </a:defRPr>
            </a:pPr>
            <a:r>
              <a:rPr lang="en-US" sz="2800" dirty="0"/>
              <a:t>MISSION:</a:t>
            </a:r>
          </a:p>
          <a:p>
            <a:pPr defTabSz="457200">
              <a:lnSpc>
                <a:spcPts val="4200"/>
              </a:lnSpc>
              <a:defRPr sz="1800">
                <a:solidFill>
                  <a:srgbClr val="000000"/>
                </a:solidFill>
                <a:latin typeface="Verdana"/>
                <a:ea typeface="Verdana"/>
                <a:cs typeface="Verdana"/>
                <a:sym typeface="Verdana"/>
              </a:defRPr>
            </a:pPr>
            <a:r>
              <a:rPr lang="en-US" sz="1600" dirty="0"/>
              <a:t>To focus on delivering excellence in education, training, and research in five thematic areas identified as strategic to improving the sustainability of the mining industry in Zambia and beyond for years to come.</a:t>
            </a:r>
          </a:p>
        </p:txBody>
      </p:sp>
      <p:pic>
        <p:nvPicPr>
          <p:cNvPr id="2" name="Picture 1">
            <a:extLst>
              <a:ext uri="{FF2B5EF4-FFF2-40B4-BE49-F238E27FC236}">
                <a16:creationId xmlns:a16="http://schemas.microsoft.com/office/drawing/2014/main" xmlns="" id="{67A8BF4E-2987-4EF8-86A5-C46AA04EC30C}"/>
              </a:ext>
            </a:extLst>
          </p:cNvPr>
          <p:cNvPicPr>
            <a:picLocks noChangeAspect="1"/>
          </p:cNvPicPr>
          <p:nvPr/>
        </p:nvPicPr>
        <p:blipFill>
          <a:blip r:embed="rId3"/>
          <a:stretch>
            <a:fillRect/>
          </a:stretch>
        </p:blipFill>
        <p:spPr>
          <a:xfrm>
            <a:off x="6603998" y="3820293"/>
            <a:ext cx="4667250" cy="2200275"/>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Line"/>
          <p:cNvSpPr/>
          <p:nvPr/>
        </p:nvSpPr>
        <p:spPr>
          <a:xfrm>
            <a:off x="6638903" y="748170"/>
            <a:ext cx="2066138" cy="1"/>
          </a:xfrm>
          <a:prstGeom prst="line">
            <a:avLst/>
          </a:prstGeom>
          <a:ln w="12700">
            <a:solidFill>
              <a:schemeClr val="accent1"/>
            </a:solidFill>
            <a:miter/>
          </a:ln>
        </p:spPr>
        <p:txBody>
          <a:bodyPr lIns="45719" rIns="45719"/>
          <a:lstStyle/>
          <a:p>
            <a:endParaRPr/>
          </a:p>
        </p:txBody>
      </p:sp>
      <p:sp>
        <p:nvSpPr>
          <p:cNvPr id="126" name="Line"/>
          <p:cNvSpPr/>
          <p:nvPr/>
        </p:nvSpPr>
        <p:spPr>
          <a:xfrm flipV="1">
            <a:off x="4257523" y="3083236"/>
            <a:ext cx="1" cy="855314"/>
          </a:xfrm>
          <a:prstGeom prst="line">
            <a:avLst/>
          </a:prstGeom>
          <a:ln w="12700">
            <a:solidFill>
              <a:schemeClr val="accent1"/>
            </a:solidFill>
            <a:miter/>
          </a:ln>
        </p:spPr>
        <p:txBody>
          <a:bodyPr lIns="45719" rIns="45719"/>
          <a:lstStyle/>
          <a:p>
            <a:endParaRPr/>
          </a:p>
        </p:txBody>
      </p:sp>
      <p:sp>
        <p:nvSpPr>
          <p:cNvPr id="127" name="Line"/>
          <p:cNvSpPr/>
          <p:nvPr/>
        </p:nvSpPr>
        <p:spPr>
          <a:xfrm flipV="1">
            <a:off x="3577491" y="4877020"/>
            <a:ext cx="1" cy="536825"/>
          </a:xfrm>
          <a:prstGeom prst="line">
            <a:avLst/>
          </a:prstGeom>
          <a:ln w="12700">
            <a:solidFill>
              <a:schemeClr val="accent1"/>
            </a:solidFill>
            <a:miter/>
          </a:ln>
        </p:spPr>
        <p:txBody>
          <a:bodyPr lIns="45719" rIns="45719"/>
          <a:lstStyle/>
          <a:p>
            <a:endParaRPr/>
          </a:p>
        </p:txBody>
      </p:sp>
      <p:sp>
        <p:nvSpPr>
          <p:cNvPr id="128" name="Line"/>
          <p:cNvSpPr/>
          <p:nvPr/>
        </p:nvSpPr>
        <p:spPr>
          <a:xfrm>
            <a:off x="3561048" y="4872590"/>
            <a:ext cx="866855" cy="1"/>
          </a:xfrm>
          <a:prstGeom prst="line">
            <a:avLst/>
          </a:prstGeom>
          <a:ln w="12700">
            <a:solidFill>
              <a:schemeClr val="accent1"/>
            </a:solidFill>
            <a:miter/>
          </a:ln>
        </p:spPr>
        <p:txBody>
          <a:bodyPr lIns="45719" rIns="45719"/>
          <a:lstStyle/>
          <a:p>
            <a:endParaRPr/>
          </a:p>
        </p:txBody>
      </p:sp>
      <p:sp>
        <p:nvSpPr>
          <p:cNvPr id="129" name="Line"/>
          <p:cNvSpPr/>
          <p:nvPr/>
        </p:nvSpPr>
        <p:spPr>
          <a:xfrm>
            <a:off x="4244910" y="4500484"/>
            <a:ext cx="2066138" cy="1"/>
          </a:xfrm>
          <a:prstGeom prst="line">
            <a:avLst/>
          </a:prstGeom>
          <a:ln w="12700">
            <a:solidFill>
              <a:schemeClr val="accent1"/>
            </a:solidFill>
            <a:miter/>
          </a:ln>
        </p:spPr>
        <p:txBody>
          <a:bodyPr lIns="45719" rIns="45719"/>
          <a:lstStyle/>
          <a:p>
            <a:endParaRPr/>
          </a:p>
        </p:txBody>
      </p:sp>
      <p:sp>
        <p:nvSpPr>
          <p:cNvPr id="130" name="Line"/>
          <p:cNvSpPr/>
          <p:nvPr/>
        </p:nvSpPr>
        <p:spPr>
          <a:xfrm>
            <a:off x="1274838" y="3090109"/>
            <a:ext cx="2989796" cy="1"/>
          </a:xfrm>
          <a:prstGeom prst="line">
            <a:avLst/>
          </a:prstGeom>
          <a:ln w="12700">
            <a:solidFill>
              <a:schemeClr val="accent1"/>
            </a:solidFill>
            <a:miter/>
          </a:ln>
        </p:spPr>
        <p:txBody>
          <a:bodyPr lIns="45719" rIns="45719"/>
          <a:lstStyle/>
          <a:p>
            <a:endParaRPr/>
          </a:p>
        </p:txBody>
      </p:sp>
      <p:sp>
        <p:nvSpPr>
          <p:cNvPr id="131" name="Line"/>
          <p:cNvSpPr/>
          <p:nvPr/>
        </p:nvSpPr>
        <p:spPr>
          <a:xfrm flipV="1">
            <a:off x="4257523" y="3695825"/>
            <a:ext cx="1" cy="1171467"/>
          </a:xfrm>
          <a:prstGeom prst="line">
            <a:avLst/>
          </a:prstGeom>
          <a:ln w="12700">
            <a:solidFill>
              <a:schemeClr val="accent1"/>
            </a:solidFill>
            <a:miter/>
          </a:ln>
        </p:spPr>
        <p:txBody>
          <a:bodyPr lIns="45719" rIns="45719"/>
          <a:lstStyle/>
          <a:p>
            <a:endParaRPr/>
          </a:p>
        </p:txBody>
      </p:sp>
      <p:sp>
        <p:nvSpPr>
          <p:cNvPr id="132" name="Line"/>
          <p:cNvSpPr/>
          <p:nvPr/>
        </p:nvSpPr>
        <p:spPr>
          <a:xfrm flipV="1">
            <a:off x="6662748" y="515788"/>
            <a:ext cx="1" cy="1415534"/>
          </a:xfrm>
          <a:prstGeom prst="line">
            <a:avLst/>
          </a:prstGeom>
          <a:ln w="12700">
            <a:solidFill>
              <a:schemeClr val="accent1"/>
            </a:solidFill>
            <a:miter/>
          </a:ln>
        </p:spPr>
        <p:txBody>
          <a:bodyPr lIns="45719" rIns="45719"/>
          <a:lstStyle/>
          <a:p>
            <a:endParaRPr/>
          </a:p>
        </p:txBody>
      </p:sp>
      <p:sp>
        <p:nvSpPr>
          <p:cNvPr id="133" name="Title 1"/>
          <p:cNvSpPr txBox="1">
            <a:spLocks noGrp="1"/>
          </p:cNvSpPr>
          <p:nvPr>
            <p:ph type="title"/>
          </p:nvPr>
        </p:nvSpPr>
        <p:spPr>
          <a:xfrm>
            <a:off x="838200" y="365124"/>
            <a:ext cx="10515600" cy="766093"/>
          </a:xfrm>
          <a:prstGeom prst="rect">
            <a:avLst/>
          </a:prstGeom>
        </p:spPr>
        <p:txBody>
          <a:bodyPr/>
          <a:lstStyle/>
          <a:p>
            <a:r>
              <a:t>ACE Management</a:t>
            </a:r>
          </a:p>
        </p:txBody>
      </p:sp>
      <p:sp>
        <p:nvSpPr>
          <p:cNvPr id="134" name="Vice Chancellor"/>
          <p:cNvSpPr/>
          <p:nvPr/>
        </p:nvSpPr>
        <p:spPr>
          <a:xfrm>
            <a:off x="5701878" y="66182"/>
            <a:ext cx="1921740" cy="501651"/>
          </a:xfrm>
          <a:prstGeom prst="roundRect">
            <a:avLst>
              <a:gd name="adj" fmla="val 37975"/>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p>
            <a:r>
              <a:rPr dirty="0"/>
              <a:t>Vice Chancellor</a:t>
            </a:r>
          </a:p>
        </p:txBody>
      </p:sp>
      <p:sp>
        <p:nvSpPr>
          <p:cNvPr id="135" name="General Management Committee"/>
          <p:cNvSpPr/>
          <p:nvPr/>
        </p:nvSpPr>
        <p:spPr>
          <a:xfrm>
            <a:off x="4797516" y="1108562"/>
            <a:ext cx="3730464" cy="501651"/>
          </a:xfrm>
          <a:prstGeom prst="roundRect">
            <a:avLst>
              <a:gd name="adj" fmla="val 37975"/>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p>
            <a:r>
              <a:t>General Management Committee</a:t>
            </a:r>
          </a:p>
        </p:txBody>
      </p:sp>
      <p:sp>
        <p:nvSpPr>
          <p:cNvPr id="136" name="ACE-SM Advisory Board"/>
          <p:cNvSpPr/>
          <p:nvPr/>
        </p:nvSpPr>
        <p:spPr>
          <a:xfrm>
            <a:off x="8189178" y="383771"/>
            <a:ext cx="2832069" cy="501651"/>
          </a:xfrm>
          <a:prstGeom prst="roundRect">
            <a:avLst>
              <a:gd name="adj" fmla="val 37975"/>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p>
            <a:r>
              <a:t>ACE-SM Advisory Board</a:t>
            </a:r>
          </a:p>
        </p:txBody>
      </p:sp>
      <p:sp>
        <p:nvSpPr>
          <p:cNvPr id="137" name="Project Manager"/>
          <p:cNvSpPr/>
          <p:nvPr/>
        </p:nvSpPr>
        <p:spPr>
          <a:xfrm>
            <a:off x="3230805" y="3559864"/>
            <a:ext cx="2053438" cy="501651"/>
          </a:xfrm>
          <a:prstGeom prst="roundRect">
            <a:avLst>
              <a:gd name="adj" fmla="val 37975"/>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p>
            <a:r>
              <a:t>Project Manager</a:t>
            </a:r>
          </a:p>
        </p:txBody>
      </p:sp>
      <p:sp>
        <p:nvSpPr>
          <p:cNvPr id="138" name="Dean  School of Built Environment"/>
          <p:cNvSpPr/>
          <p:nvPr/>
        </p:nvSpPr>
        <p:spPr>
          <a:xfrm>
            <a:off x="4097038" y="1864704"/>
            <a:ext cx="1668550" cy="779915"/>
          </a:xfrm>
          <a:prstGeom prst="roundRect">
            <a:avLst>
              <a:gd name="adj" fmla="val 24426"/>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400"/>
            </a:lvl1pPr>
          </a:lstStyle>
          <a:p>
            <a:r>
              <a:t>Dean  School of Built Environment</a:t>
            </a:r>
          </a:p>
        </p:txBody>
      </p:sp>
      <p:sp>
        <p:nvSpPr>
          <p:cNvPr id="139" name="Thematic area coordinators"/>
          <p:cNvSpPr/>
          <p:nvPr/>
        </p:nvSpPr>
        <p:spPr>
          <a:xfrm>
            <a:off x="6296273" y="4000579"/>
            <a:ext cx="1921740" cy="842614"/>
          </a:xfrm>
          <a:prstGeom prst="roundRect">
            <a:avLst>
              <a:gd name="adj" fmla="val 22608"/>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p>
            <a:r>
              <a:t>Thematic area coordinators</a:t>
            </a:r>
          </a:p>
        </p:txBody>
      </p:sp>
      <p:sp>
        <p:nvSpPr>
          <p:cNvPr id="140" name="Dean  School of Engineering"/>
          <p:cNvSpPr/>
          <p:nvPr/>
        </p:nvSpPr>
        <p:spPr>
          <a:xfrm>
            <a:off x="2221040" y="1864704"/>
            <a:ext cx="1883726" cy="755651"/>
          </a:xfrm>
          <a:prstGeom prst="roundRect">
            <a:avLst>
              <a:gd name="adj" fmla="val 25210"/>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400"/>
            </a:lvl1pPr>
          </a:lstStyle>
          <a:p>
            <a:r>
              <a:t>Dean  School of Engineering</a:t>
            </a:r>
          </a:p>
        </p:txBody>
      </p:sp>
      <p:sp>
        <p:nvSpPr>
          <p:cNvPr id="141" name="Dean  School of Mines &amp; Mineral Sciences"/>
          <p:cNvSpPr/>
          <p:nvPr/>
        </p:nvSpPr>
        <p:spPr>
          <a:xfrm>
            <a:off x="10014145" y="1833354"/>
            <a:ext cx="1883727" cy="842614"/>
          </a:xfrm>
          <a:prstGeom prst="roundRect">
            <a:avLst>
              <a:gd name="adj" fmla="val 22608"/>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400"/>
            </a:lvl1pPr>
          </a:lstStyle>
          <a:p>
            <a:r>
              <a:t>Dean  School of Mines &amp; Mineral Sciences</a:t>
            </a:r>
          </a:p>
        </p:txBody>
      </p:sp>
      <p:sp>
        <p:nvSpPr>
          <p:cNvPr id="142" name="Dean  School of Business"/>
          <p:cNvSpPr/>
          <p:nvPr/>
        </p:nvSpPr>
        <p:spPr>
          <a:xfrm>
            <a:off x="8810616" y="1821222"/>
            <a:ext cx="1194560" cy="842615"/>
          </a:xfrm>
          <a:prstGeom prst="roundRect">
            <a:avLst>
              <a:gd name="adj" fmla="val 22608"/>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400"/>
            </a:lvl1pPr>
          </a:lstStyle>
          <a:p>
            <a:r>
              <a:t>Dean  School of Business</a:t>
            </a:r>
          </a:p>
        </p:txBody>
      </p:sp>
      <p:sp>
        <p:nvSpPr>
          <p:cNvPr id="143" name="Dean  School of Natural Resources"/>
          <p:cNvSpPr/>
          <p:nvPr/>
        </p:nvSpPr>
        <p:spPr>
          <a:xfrm>
            <a:off x="7250629" y="1833354"/>
            <a:ext cx="1580537" cy="842614"/>
          </a:xfrm>
          <a:prstGeom prst="roundRect">
            <a:avLst>
              <a:gd name="adj" fmla="val 22608"/>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400"/>
            </a:lvl1pPr>
          </a:lstStyle>
          <a:p>
            <a:r>
              <a:rPr dirty="0"/>
              <a:t>Dean  School of Natural Resources</a:t>
            </a:r>
          </a:p>
        </p:txBody>
      </p:sp>
      <p:sp>
        <p:nvSpPr>
          <p:cNvPr id="144" name="Dean  School of Maths &amp; Nat.Sciences"/>
          <p:cNvSpPr/>
          <p:nvPr/>
        </p:nvSpPr>
        <p:spPr>
          <a:xfrm>
            <a:off x="5780097" y="1864704"/>
            <a:ext cx="1479235" cy="779915"/>
          </a:xfrm>
          <a:prstGeom prst="roundRect">
            <a:avLst>
              <a:gd name="adj" fmla="val 24426"/>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400"/>
            </a:lvl1pPr>
          </a:lstStyle>
          <a:p>
            <a:r>
              <a:t>Dean  School of Maths &amp; Nat.Sciences</a:t>
            </a:r>
          </a:p>
        </p:txBody>
      </p:sp>
      <p:sp>
        <p:nvSpPr>
          <p:cNvPr id="145" name="Assistant project manager"/>
          <p:cNvSpPr/>
          <p:nvPr/>
        </p:nvSpPr>
        <p:spPr>
          <a:xfrm>
            <a:off x="4388462" y="4716135"/>
            <a:ext cx="955687" cy="985595"/>
          </a:xfrm>
          <a:prstGeom prst="roundRect">
            <a:avLst>
              <a:gd name="adj" fmla="val 21298"/>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500"/>
            </a:lvl1pPr>
          </a:lstStyle>
          <a:p>
            <a:r>
              <a:t>Assistant project manager</a:t>
            </a:r>
          </a:p>
        </p:txBody>
      </p:sp>
      <p:sp>
        <p:nvSpPr>
          <p:cNvPr id="146" name="Admin Assistant"/>
          <p:cNvSpPr/>
          <p:nvPr/>
        </p:nvSpPr>
        <p:spPr>
          <a:xfrm>
            <a:off x="3171463" y="5059165"/>
            <a:ext cx="955687" cy="985595"/>
          </a:xfrm>
          <a:prstGeom prst="roundRect">
            <a:avLst>
              <a:gd name="adj" fmla="val 21298"/>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500"/>
            </a:lvl1pPr>
          </a:lstStyle>
          <a:p>
            <a:r>
              <a:t>Admin Assistant</a:t>
            </a:r>
          </a:p>
        </p:txBody>
      </p:sp>
      <p:sp>
        <p:nvSpPr>
          <p:cNvPr id="147" name="Line"/>
          <p:cNvSpPr/>
          <p:nvPr/>
        </p:nvSpPr>
        <p:spPr>
          <a:xfrm flipV="1">
            <a:off x="3245493" y="3999292"/>
            <a:ext cx="44781" cy="561047"/>
          </a:xfrm>
          <a:prstGeom prst="line">
            <a:avLst/>
          </a:prstGeom>
          <a:ln w="12700">
            <a:solidFill>
              <a:schemeClr val="accent1"/>
            </a:solidFill>
            <a:miter/>
          </a:ln>
        </p:spPr>
        <p:txBody>
          <a:bodyPr lIns="45719" rIns="45719"/>
          <a:lstStyle/>
          <a:p>
            <a:endParaRPr/>
          </a:p>
        </p:txBody>
      </p:sp>
      <p:sp>
        <p:nvSpPr>
          <p:cNvPr id="148" name="M&amp; E Officer"/>
          <p:cNvSpPr/>
          <p:nvPr/>
        </p:nvSpPr>
        <p:spPr>
          <a:xfrm>
            <a:off x="1976405" y="4123263"/>
            <a:ext cx="1326482" cy="842615"/>
          </a:xfrm>
          <a:prstGeom prst="roundRect">
            <a:avLst>
              <a:gd name="adj" fmla="val 24157"/>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500"/>
            </a:lvl1pPr>
          </a:lstStyle>
          <a:p>
            <a:r>
              <a:rPr dirty="0"/>
              <a:t>M&amp; E Officer</a:t>
            </a:r>
          </a:p>
        </p:txBody>
      </p:sp>
      <p:sp>
        <p:nvSpPr>
          <p:cNvPr id="149" name="ACE-SM Centre Leader"/>
          <p:cNvSpPr/>
          <p:nvPr/>
        </p:nvSpPr>
        <p:spPr>
          <a:xfrm>
            <a:off x="1040577" y="1848942"/>
            <a:ext cx="1194561" cy="753392"/>
          </a:xfrm>
          <a:prstGeom prst="roundRect">
            <a:avLst>
              <a:gd name="adj" fmla="val 25286"/>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400"/>
            </a:lvl1pPr>
          </a:lstStyle>
          <a:p>
            <a:r>
              <a:t>ACE-SM Centre Leader</a:t>
            </a:r>
          </a:p>
        </p:txBody>
      </p:sp>
      <p:sp>
        <p:nvSpPr>
          <p:cNvPr id="150" name="Deputy Centre Leader"/>
          <p:cNvSpPr/>
          <p:nvPr/>
        </p:nvSpPr>
        <p:spPr>
          <a:xfrm>
            <a:off x="611138" y="2791387"/>
            <a:ext cx="2053438" cy="597445"/>
          </a:xfrm>
          <a:prstGeom prst="roundRect">
            <a:avLst>
              <a:gd name="adj" fmla="val 31886"/>
            </a:avLst>
          </a:prstGeom>
          <a:solidFill>
            <a:srgbClr val="FFFFFF"/>
          </a:solidFill>
          <a:ln w="12700">
            <a:solidFill>
              <a:schemeClr val="accent1"/>
            </a:solidFill>
            <a:miter/>
          </a:ln>
          <a:extLst>
            <a:ext uri="{C572A759-6A51-4108-AA02-DFA0A04FC94B}">
              <ma14:wrappingTextBoxFlag xmlns:ma14="http://schemas.microsoft.com/office/mac/drawingml/2011/main" xmlns="" val="1"/>
            </a:ext>
          </a:extLst>
        </p:spPr>
        <p:txBody>
          <a:bodyPr lIns="45719" rIns="45719" anchor="ctr"/>
          <a:lstStyle>
            <a:lvl1pPr>
              <a:defRPr sz="1500"/>
            </a:lvl1pPr>
          </a:lstStyle>
          <a:p>
            <a:r>
              <a:t>Deputy Centre Leader</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itle 1"/>
          <p:cNvSpPr txBox="1">
            <a:spLocks noGrp="1"/>
          </p:cNvSpPr>
          <p:nvPr>
            <p:ph type="title"/>
          </p:nvPr>
        </p:nvSpPr>
        <p:spPr>
          <a:xfrm>
            <a:off x="838200" y="365124"/>
            <a:ext cx="10515600" cy="766093"/>
          </a:xfrm>
          <a:prstGeom prst="rect">
            <a:avLst/>
          </a:prstGeom>
        </p:spPr>
        <p:txBody>
          <a:bodyPr/>
          <a:lstStyle>
            <a:lvl1pPr defTabSz="905255">
              <a:defRPr sz="3168"/>
            </a:lvl1pPr>
          </a:lstStyle>
          <a:p>
            <a:r>
              <a:t>Main Achievements and Highlights in the Last 6 Months</a:t>
            </a:r>
          </a:p>
        </p:txBody>
      </p:sp>
      <p:sp>
        <p:nvSpPr>
          <p:cNvPr id="153" name="Content Placeholder 2"/>
          <p:cNvSpPr txBox="1">
            <a:spLocks noGrp="1"/>
          </p:cNvSpPr>
          <p:nvPr>
            <p:ph type="body" idx="1"/>
          </p:nvPr>
        </p:nvSpPr>
        <p:spPr>
          <a:xfrm>
            <a:off x="838200" y="1348851"/>
            <a:ext cx="10515600" cy="4612883"/>
          </a:xfrm>
          <a:prstGeom prst="rect">
            <a:avLst/>
          </a:prstGeom>
        </p:spPr>
        <p:txBody>
          <a:bodyPr/>
          <a:lstStyle/>
          <a:p>
            <a:pPr marL="685800" lvl="1" indent="-228600">
              <a:spcBef>
                <a:spcPts val="500"/>
              </a:spcBef>
              <a:defRPr sz="2400"/>
            </a:pPr>
            <a:r>
              <a:rPr lang="en-US" dirty="0"/>
              <a:t>We received our first students in response to calls for scholarships at PhD and MSc levels.</a:t>
            </a:r>
          </a:p>
          <a:p>
            <a:pPr marL="685800" lvl="1" indent="-228600">
              <a:spcBef>
                <a:spcPts val="500"/>
              </a:spcBef>
              <a:defRPr sz="2400"/>
            </a:pPr>
            <a:r>
              <a:rPr lang="en-US" dirty="0"/>
              <a:t>We employed our first employee of the Centre who is fully supported by the project in the position of Project Administrative Assistant</a:t>
            </a:r>
          </a:p>
          <a:p>
            <a:pPr marL="685800" lvl="1" indent="-228600">
              <a:spcBef>
                <a:spcPts val="500"/>
              </a:spcBef>
              <a:defRPr sz="2400"/>
            </a:pPr>
            <a:r>
              <a:rPr lang="en-US" dirty="0"/>
              <a:t>We prepared a promotional video that was well-received at Technical Assistance Meeting (Kigali 2018)</a:t>
            </a:r>
          </a:p>
          <a:p>
            <a:pPr marL="685800" lvl="1" indent="-228600">
              <a:spcBef>
                <a:spcPts val="500"/>
              </a:spcBef>
              <a:defRPr sz="2400"/>
            </a:pPr>
            <a:r>
              <a:rPr lang="en-US" dirty="0"/>
              <a:t>We raised 22800 USD in externally generated funds from a research grant and application fees</a:t>
            </a:r>
          </a:p>
          <a:p>
            <a:pPr marL="685800" lvl="1" indent="-228600">
              <a:spcBef>
                <a:spcPts val="500"/>
              </a:spcBef>
              <a:defRPr sz="2400"/>
            </a:pPr>
            <a:r>
              <a:rPr lang="en-US" dirty="0"/>
              <a:t>M&amp;E, Project Management and Risk Assessment Workshops were conducted for Centre Members</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itle 1"/>
          <p:cNvSpPr txBox="1">
            <a:spLocks noGrp="1"/>
          </p:cNvSpPr>
          <p:nvPr>
            <p:ph type="title"/>
          </p:nvPr>
        </p:nvSpPr>
        <p:spPr>
          <a:xfrm>
            <a:off x="838200" y="365124"/>
            <a:ext cx="10515600" cy="766093"/>
          </a:xfrm>
          <a:prstGeom prst="rect">
            <a:avLst/>
          </a:prstGeom>
        </p:spPr>
        <p:txBody>
          <a:bodyPr>
            <a:normAutofit fontScale="90000"/>
          </a:bodyPr>
          <a:lstStyle>
            <a:lvl1pPr defTabSz="704087">
              <a:defRPr sz="2464"/>
            </a:lvl1pPr>
          </a:lstStyle>
          <a:p>
            <a:r>
              <a:t>New and/or Revised ACE Ph.D., Master, and Short Term Courses to be developed</a:t>
            </a:r>
          </a:p>
        </p:txBody>
      </p:sp>
      <p:sp>
        <p:nvSpPr>
          <p:cNvPr id="156" name="Content Placeholder 2"/>
          <p:cNvSpPr txBox="1">
            <a:spLocks noGrp="1"/>
          </p:cNvSpPr>
          <p:nvPr>
            <p:ph type="body" idx="1"/>
          </p:nvPr>
        </p:nvSpPr>
        <p:spPr>
          <a:prstGeom prst="rect">
            <a:avLst/>
          </a:prstGeom>
        </p:spPr>
        <p:txBody>
          <a:bodyPr/>
          <a:lstStyle/>
          <a:p>
            <a:r>
              <a:rPr lang="en-US" dirty="0"/>
              <a:t>A PhD in Sustainable Mining has been developed and is at final stages of approval by CBU Senate.</a:t>
            </a:r>
            <a:endParaRPr dirty="0"/>
          </a:p>
          <a:p>
            <a:r>
              <a:rPr lang="en-US" dirty="0"/>
              <a:t>A</a:t>
            </a:r>
            <a:r>
              <a:rPr dirty="0"/>
              <a:t> comprehensive list of short courses </a:t>
            </a:r>
            <a:r>
              <a:rPr lang="en-US" dirty="0"/>
              <a:t>has been developed in conjunction with stakeholders and Schools at CBU. We are now ready to offer short courses in the next quarter.</a:t>
            </a:r>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le 1"/>
          <p:cNvSpPr txBox="1">
            <a:spLocks noGrp="1"/>
          </p:cNvSpPr>
          <p:nvPr>
            <p:ph type="title"/>
          </p:nvPr>
        </p:nvSpPr>
        <p:spPr>
          <a:xfrm>
            <a:off x="838200" y="365124"/>
            <a:ext cx="10515600" cy="766093"/>
          </a:xfrm>
          <a:prstGeom prst="rect">
            <a:avLst/>
          </a:prstGeom>
        </p:spPr>
        <p:txBody>
          <a:bodyPr>
            <a:normAutofit fontScale="90000"/>
          </a:bodyPr>
          <a:lstStyle>
            <a:lvl1pPr defTabSz="704087">
              <a:defRPr sz="2464"/>
            </a:lvl1pPr>
          </a:lstStyle>
          <a:p>
            <a:r>
              <a:t>ACE Targets &amp; Results Achieved for YEAR 1 (you can use figures and charts to illustrate progress of selected results)</a:t>
            </a:r>
          </a:p>
        </p:txBody>
      </p:sp>
      <p:graphicFrame>
        <p:nvGraphicFramePr>
          <p:cNvPr id="159" name="Table 7"/>
          <p:cNvGraphicFramePr/>
          <p:nvPr>
            <p:extLst>
              <p:ext uri="{D42A27DB-BD31-4B8C-83A1-F6EECF244321}">
                <p14:modId xmlns:p14="http://schemas.microsoft.com/office/powerpoint/2010/main" val="1382966650"/>
              </p:ext>
            </p:extLst>
          </p:nvPr>
        </p:nvGraphicFramePr>
        <p:xfrm>
          <a:off x="838200" y="1220116"/>
          <a:ext cx="10375898" cy="4804059"/>
        </p:xfrm>
        <a:graphic>
          <a:graphicData uri="http://schemas.openxmlformats.org/drawingml/2006/table">
            <a:tbl>
              <a:tblPr>
                <a:tableStyleId>{4C3C2611-4C71-4FC5-86AE-919BDF0F9419}</a:tableStyleId>
              </a:tblPr>
              <a:tblGrid>
                <a:gridCol w="2593975">
                  <a:extLst>
                    <a:ext uri="{9D8B030D-6E8A-4147-A177-3AD203B41FA5}">
                      <a16:colId xmlns:a16="http://schemas.microsoft.com/office/drawing/2014/main" xmlns="" val="20000"/>
                    </a:ext>
                  </a:extLst>
                </a:gridCol>
                <a:gridCol w="3696414">
                  <a:extLst>
                    <a:ext uri="{9D8B030D-6E8A-4147-A177-3AD203B41FA5}">
                      <a16:colId xmlns:a16="http://schemas.microsoft.com/office/drawing/2014/main" xmlns="" val="20001"/>
                    </a:ext>
                  </a:extLst>
                </a:gridCol>
                <a:gridCol w="2091391">
                  <a:extLst>
                    <a:ext uri="{9D8B030D-6E8A-4147-A177-3AD203B41FA5}">
                      <a16:colId xmlns:a16="http://schemas.microsoft.com/office/drawing/2014/main" xmlns="" val="20002"/>
                    </a:ext>
                  </a:extLst>
                </a:gridCol>
                <a:gridCol w="1994118">
                  <a:extLst>
                    <a:ext uri="{9D8B030D-6E8A-4147-A177-3AD203B41FA5}">
                      <a16:colId xmlns:a16="http://schemas.microsoft.com/office/drawing/2014/main" xmlns="" val="20003"/>
                    </a:ext>
                  </a:extLst>
                </a:gridCol>
              </a:tblGrid>
              <a:tr h="369543">
                <a:tc>
                  <a:txBody>
                    <a:bodyPr/>
                    <a:lstStyle/>
                    <a:p>
                      <a:pPr algn="ctr">
                        <a:defRPr sz="1800"/>
                      </a:pPr>
                      <a:r>
                        <a:rPr b="1">
                          <a:solidFill>
                            <a:srgbClr val="FFFFFF"/>
                          </a:solidFill>
                        </a:rPr>
                        <a:t>Indicator</a:t>
                      </a:r>
                    </a:p>
                  </a:txBody>
                  <a:tcPr marL="45720" marR="45720" horzOverflow="overflow">
                    <a:solidFill>
                      <a:schemeClr val="accent1"/>
                    </a:solidFill>
                  </a:tcPr>
                </a:tc>
                <a:tc>
                  <a:txBody>
                    <a:bodyPr/>
                    <a:lstStyle/>
                    <a:p>
                      <a:pPr algn="ctr">
                        <a:defRPr sz="1800"/>
                      </a:pPr>
                      <a:r>
                        <a:rPr b="1">
                          <a:solidFill>
                            <a:srgbClr val="FFFFFF"/>
                          </a:solidFill>
                        </a:rPr>
                        <a:t>Value</a:t>
                      </a:r>
                    </a:p>
                  </a:txBody>
                  <a:tcPr marL="45720" marR="45720" horzOverflow="overflow">
                    <a:solidFill>
                      <a:schemeClr val="accent1"/>
                    </a:solidFill>
                  </a:tcPr>
                </a:tc>
                <a:tc>
                  <a:txBody>
                    <a:bodyPr/>
                    <a:lstStyle/>
                    <a:p>
                      <a:pPr algn="ctr">
                        <a:defRPr sz="1800"/>
                      </a:pPr>
                      <a:r>
                        <a:rPr b="1">
                          <a:solidFill>
                            <a:srgbClr val="FFFFFF"/>
                          </a:solidFill>
                        </a:rPr>
                        <a:t>Year 1 target</a:t>
                      </a:r>
                    </a:p>
                  </a:txBody>
                  <a:tcPr marL="45720" marR="45720" horzOverflow="overflow">
                    <a:solidFill>
                      <a:schemeClr val="accent1"/>
                    </a:solidFill>
                  </a:tcPr>
                </a:tc>
                <a:tc>
                  <a:txBody>
                    <a:bodyPr/>
                    <a:lstStyle/>
                    <a:p>
                      <a:pPr algn="ctr">
                        <a:defRPr sz="1800"/>
                      </a:pPr>
                      <a:r>
                        <a:rPr b="1">
                          <a:solidFill>
                            <a:srgbClr val="FFFFFF"/>
                          </a:solidFill>
                        </a:rPr>
                        <a:t>Year 1 actual</a:t>
                      </a:r>
                    </a:p>
                  </a:txBody>
                  <a:tcPr marL="45720" marR="45720" horzOverflow="overflow">
                    <a:solidFill>
                      <a:schemeClr val="accent1"/>
                    </a:solidFill>
                  </a:tcPr>
                </a:tc>
                <a:extLst>
                  <a:ext uri="{0D108BD9-81ED-4DB2-BD59-A6C34878D82A}">
                    <a16:rowId xmlns:a16="http://schemas.microsoft.com/office/drawing/2014/main" xmlns="" val="10000"/>
                  </a:ext>
                </a:extLst>
              </a:tr>
              <a:tr h="369543">
                <a:tc rowSpan="6">
                  <a:txBody>
                    <a:bodyPr/>
                    <a:lstStyle/>
                    <a:p>
                      <a:pPr algn="l">
                        <a:defRPr sz="1800"/>
                      </a:pPr>
                      <a:r>
                        <a:rPr sz="1400" b="1"/>
                        <a:t>Regional students enrolled in ACEs</a:t>
                      </a:r>
                    </a:p>
                  </a:txBody>
                  <a:tcPr marL="45720" marR="45720" horzOverflow="overflow"/>
                </a:tc>
                <a:tc>
                  <a:txBody>
                    <a:bodyPr/>
                    <a:lstStyle/>
                    <a:p>
                      <a:pPr algn="l">
                        <a:defRPr sz="1800"/>
                      </a:pPr>
                      <a:r>
                        <a:rPr sz="1400"/>
                        <a:t>Masters (Total)</a:t>
                      </a:r>
                    </a:p>
                  </a:txBody>
                  <a:tcPr marL="45720" marR="45720" horzOverflow="overflow"/>
                </a:tc>
                <a:tc>
                  <a:txBody>
                    <a:bodyPr/>
                    <a:lstStyle/>
                    <a:p>
                      <a:pPr algn="l">
                        <a:defRPr sz="1800"/>
                      </a:pPr>
                      <a:r>
                        <a:rPr sz="1400" dirty="0"/>
                        <a:t>7</a:t>
                      </a:r>
                    </a:p>
                  </a:txBody>
                  <a:tcPr marL="45720" marR="45720" horzOverflow="overflow"/>
                </a:tc>
                <a:tc>
                  <a:txBody>
                    <a:bodyPr/>
                    <a:lstStyle/>
                    <a:p>
                      <a:pPr algn="l">
                        <a:defRPr sz="1800"/>
                      </a:pPr>
                      <a:r>
                        <a:rPr lang="en-US" sz="1400" dirty="0"/>
                        <a:t>8</a:t>
                      </a:r>
                      <a:endParaRPr sz="1400" dirty="0"/>
                    </a:p>
                  </a:txBody>
                  <a:tcPr marL="45720" marR="45720" horzOverflow="overflow"/>
                </a:tc>
                <a:extLst>
                  <a:ext uri="{0D108BD9-81ED-4DB2-BD59-A6C34878D82A}">
                    <a16:rowId xmlns:a16="http://schemas.microsoft.com/office/drawing/2014/main" xmlns="" val="10001"/>
                  </a:ext>
                </a:extLst>
              </a:tr>
              <a:tr h="369543">
                <a:tc vMerge="1">
                  <a:txBody>
                    <a:bodyPr/>
                    <a:lstStyle/>
                    <a:p>
                      <a:endParaRPr lang="en-US"/>
                    </a:p>
                  </a:txBody>
                  <a:tcPr/>
                </a:tc>
                <a:tc>
                  <a:txBody>
                    <a:bodyPr/>
                    <a:lstStyle/>
                    <a:p>
                      <a:pPr algn="l">
                        <a:defRPr sz="1800"/>
                      </a:pPr>
                      <a:r>
                        <a:rPr sz="1400"/>
                        <a:t>Masters (Female)</a:t>
                      </a:r>
                    </a:p>
                  </a:txBody>
                  <a:tcPr marL="45720" marR="45720" horzOverflow="overflow"/>
                </a:tc>
                <a:tc>
                  <a:txBody>
                    <a:bodyPr/>
                    <a:lstStyle/>
                    <a:p>
                      <a:pPr algn="l">
                        <a:defRPr sz="1800"/>
                      </a:pPr>
                      <a:r>
                        <a:rPr sz="1400" dirty="0"/>
                        <a:t>2</a:t>
                      </a:r>
                    </a:p>
                  </a:txBody>
                  <a:tcPr marL="45720" marR="45720" horzOverflow="overflow"/>
                </a:tc>
                <a:tc>
                  <a:txBody>
                    <a:bodyPr/>
                    <a:lstStyle/>
                    <a:p>
                      <a:pPr algn="l">
                        <a:defRPr sz="1800"/>
                      </a:pPr>
                      <a:r>
                        <a:rPr lang="en-US" sz="1400" dirty="0"/>
                        <a:t>1</a:t>
                      </a:r>
                      <a:endParaRPr sz="1400" dirty="0"/>
                    </a:p>
                  </a:txBody>
                  <a:tcPr marL="45720" marR="45720" horzOverflow="overflow"/>
                </a:tc>
                <a:extLst>
                  <a:ext uri="{0D108BD9-81ED-4DB2-BD59-A6C34878D82A}">
                    <a16:rowId xmlns:a16="http://schemas.microsoft.com/office/drawing/2014/main" xmlns="" val="10002"/>
                  </a:ext>
                </a:extLst>
              </a:tr>
              <a:tr h="369543">
                <a:tc vMerge="1">
                  <a:txBody>
                    <a:bodyPr/>
                    <a:lstStyle/>
                    <a:p>
                      <a:endParaRPr lang="en-US"/>
                    </a:p>
                  </a:txBody>
                  <a:tcPr/>
                </a:tc>
                <a:tc>
                  <a:txBody>
                    <a:bodyPr/>
                    <a:lstStyle/>
                    <a:p>
                      <a:pPr algn="l">
                        <a:defRPr sz="1800"/>
                      </a:pPr>
                      <a:r>
                        <a:rPr sz="1400"/>
                        <a:t>PhD (Total)</a:t>
                      </a:r>
                    </a:p>
                  </a:txBody>
                  <a:tcPr marL="45720" marR="45720" horzOverflow="overflow"/>
                </a:tc>
                <a:tc>
                  <a:txBody>
                    <a:bodyPr/>
                    <a:lstStyle/>
                    <a:p>
                      <a:pPr algn="l">
                        <a:defRPr sz="1800"/>
                      </a:pPr>
                      <a:r>
                        <a:rPr sz="1400" dirty="0"/>
                        <a:t>2</a:t>
                      </a:r>
                    </a:p>
                  </a:txBody>
                  <a:tcPr marL="45720" marR="45720" horzOverflow="overflow"/>
                </a:tc>
                <a:tc>
                  <a:txBody>
                    <a:bodyPr/>
                    <a:lstStyle/>
                    <a:p>
                      <a:pPr algn="l">
                        <a:defRPr sz="1800"/>
                      </a:pPr>
                      <a:r>
                        <a:rPr lang="en-US" sz="1400" dirty="0"/>
                        <a:t>2</a:t>
                      </a:r>
                      <a:endParaRPr sz="1400" dirty="0"/>
                    </a:p>
                  </a:txBody>
                  <a:tcPr marL="45720" marR="45720" horzOverflow="overflow"/>
                </a:tc>
                <a:extLst>
                  <a:ext uri="{0D108BD9-81ED-4DB2-BD59-A6C34878D82A}">
                    <a16:rowId xmlns:a16="http://schemas.microsoft.com/office/drawing/2014/main" xmlns="" val="10003"/>
                  </a:ext>
                </a:extLst>
              </a:tr>
              <a:tr h="369543">
                <a:tc vMerge="1">
                  <a:txBody>
                    <a:bodyPr/>
                    <a:lstStyle/>
                    <a:p>
                      <a:endParaRPr lang="en-US"/>
                    </a:p>
                  </a:txBody>
                  <a:tcPr/>
                </a:tc>
                <a:tc>
                  <a:txBody>
                    <a:bodyPr/>
                    <a:lstStyle/>
                    <a:p>
                      <a:pPr algn="l">
                        <a:defRPr sz="1800"/>
                      </a:pPr>
                      <a:r>
                        <a:rPr sz="1400"/>
                        <a:t>PhD (Female)</a:t>
                      </a:r>
                    </a:p>
                  </a:txBody>
                  <a:tcPr marL="45720" marR="45720" horzOverflow="overflow"/>
                </a:tc>
                <a:tc>
                  <a:txBody>
                    <a:bodyPr/>
                    <a:lstStyle/>
                    <a:p>
                      <a:pPr algn="l">
                        <a:defRPr sz="1800"/>
                      </a:pPr>
                      <a:r>
                        <a:rPr sz="1400" dirty="0"/>
                        <a:t>1</a:t>
                      </a:r>
                    </a:p>
                  </a:txBody>
                  <a:tcPr marL="45720" marR="45720" horzOverflow="overflow"/>
                </a:tc>
                <a:tc>
                  <a:txBody>
                    <a:bodyPr/>
                    <a:lstStyle/>
                    <a:p>
                      <a:pPr algn="l">
                        <a:defRPr sz="1800"/>
                      </a:pPr>
                      <a:r>
                        <a:rPr sz="1400"/>
                        <a:t>0</a:t>
                      </a:r>
                    </a:p>
                  </a:txBody>
                  <a:tcPr marL="45720" marR="45720" horzOverflow="overflow"/>
                </a:tc>
                <a:extLst>
                  <a:ext uri="{0D108BD9-81ED-4DB2-BD59-A6C34878D82A}">
                    <a16:rowId xmlns:a16="http://schemas.microsoft.com/office/drawing/2014/main" xmlns="" val="10004"/>
                  </a:ext>
                </a:extLst>
              </a:tr>
              <a:tr h="369543">
                <a:tc vMerge="1">
                  <a:txBody>
                    <a:bodyPr/>
                    <a:lstStyle/>
                    <a:p>
                      <a:endParaRPr lang="en-US"/>
                    </a:p>
                  </a:txBody>
                  <a:tcPr/>
                </a:tc>
                <a:tc>
                  <a:txBody>
                    <a:bodyPr/>
                    <a:lstStyle/>
                    <a:p>
                      <a:pPr algn="l">
                        <a:defRPr sz="1800"/>
                      </a:pPr>
                      <a:r>
                        <a:rPr sz="1400"/>
                        <a:t>Short-term courses (Total)</a:t>
                      </a:r>
                    </a:p>
                  </a:txBody>
                  <a:tcPr marL="45720" marR="45720" horzOverflow="overflow"/>
                </a:tc>
                <a:tc>
                  <a:txBody>
                    <a:bodyPr/>
                    <a:lstStyle/>
                    <a:p>
                      <a:pPr algn="l">
                        <a:defRPr sz="1800"/>
                      </a:pPr>
                      <a:r>
                        <a:rPr sz="1400" dirty="0"/>
                        <a:t>0</a:t>
                      </a:r>
                    </a:p>
                  </a:txBody>
                  <a:tcPr marL="45720" marR="45720" horzOverflow="overflow"/>
                </a:tc>
                <a:tc>
                  <a:txBody>
                    <a:bodyPr/>
                    <a:lstStyle/>
                    <a:p>
                      <a:pPr algn="l">
                        <a:defRPr sz="1800"/>
                      </a:pPr>
                      <a:r>
                        <a:rPr sz="1400"/>
                        <a:t>0</a:t>
                      </a:r>
                    </a:p>
                  </a:txBody>
                  <a:tcPr marL="45720" marR="45720" horzOverflow="overflow"/>
                </a:tc>
                <a:extLst>
                  <a:ext uri="{0D108BD9-81ED-4DB2-BD59-A6C34878D82A}">
                    <a16:rowId xmlns:a16="http://schemas.microsoft.com/office/drawing/2014/main" xmlns="" val="10005"/>
                  </a:ext>
                </a:extLst>
              </a:tr>
              <a:tr h="369543">
                <a:tc vMerge="1">
                  <a:txBody>
                    <a:bodyPr/>
                    <a:lstStyle/>
                    <a:p>
                      <a:endParaRPr lang="en-US"/>
                    </a:p>
                  </a:txBody>
                  <a:tcPr/>
                </a:tc>
                <a:tc>
                  <a:txBody>
                    <a:bodyPr/>
                    <a:lstStyle/>
                    <a:p>
                      <a:pPr algn="l">
                        <a:defRPr sz="1800"/>
                      </a:pPr>
                      <a:r>
                        <a:rPr sz="1400"/>
                        <a:t>Short-term courses (Female)</a:t>
                      </a:r>
                    </a:p>
                  </a:txBody>
                  <a:tcPr marL="45720" marR="45720" horzOverflow="overflow"/>
                </a:tc>
                <a:tc>
                  <a:txBody>
                    <a:bodyPr/>
                    <a:lstStyle/>
                    <a:p>
                      <a:pPr algn="l">
                        <a:defRPr sz="1800"/>
                      </a:pPr>
                      <a:r>
                        <a:rPr sz="1400"/>
                        <a:t>0</a:t>
                      </a:r>
                    </a:p>
                  </a:txBody>
                  <a:tcPr marL="45720" marR="45720" horzOverflow="overflow"/>
                </a:tc>
                <a:tc>
                  <a:txBody>
                    <a:bodyPr/>
                    <a:lstStyle/>
                    <a:p>
                      <a:pPr algn="l">
                        <a:defRPr sz="1800"/>
                      </a:pPr>
                      <a:r>
                        <a:rPr sz="1400"/>
                        <a:t>0</a:t>
                      </a:r>
                    </a:p>
                  </a:txBody>
                  <a:tcPr marL="45720" marR="45720" horzOverflow="overflow"/>
                </a:tc>
                <a:extLst>
                  <a:ext uri="{0D108BD9-81ED-4DB2-BD59-A6C34878D82A}">
                    <a16:rowId xmlns:a16="http://schemas.microsoft.com/office/drawing/2014/main" xmlns="" val="10006"/>
                  </a:ext>
                </a:extLst>
              </a:tr>
              <a:tr h="369543">
                <a:tc rowSpan="6">
                  <a:txBody>
                    <a:bodyPr/>
                    <a:lstStyle/>
                    <a:p>
                      <a:pPr algn="l">
                        <a:defRPr sz="1800"/>
                      </a:pPr>
                      <a:r>
                        <a:rPr sz="1400" b="1"/>
                        <a:t>Total students (regional and national) enrolled in ACEs</a:t>
                      </a:r>
                    </a:p>
                  </a:txBody>
                  <a:tcPr marL="45720" marR="45720" horzOverflow="overflow"/>
                </a:tc>
                <a:tc>
                  <a:txBody>
                    <a:bodyPr/>
                    <a:lstStyle/>
                    <a:p>
                      <a:pPr algn="l">
                        <a:defRPr sz="1800"/>
                      </a:pPr>
                      <a:r>
                        <a:rPr sz="1400"/>
                        <a:t>Masters (Total)</a:t>
                      </a:r>
                    </a:p>
                  </a:txBody>
                  <a:tcPr marL="45720" marR="45720" horzOverflow="overflow"/>
                </a:tc>
                <a:tc>
                  <a:txBody>
                    <a:bodyPr/>
                    <a:lstStyle/>
                    <a:p>
                      <a:pPr algn="l">
                        <a:defRPr sz="1800"/>
                      </a:pPr>
                      <a:r>
                        <a:rPr sz="1400" dirty="0"/>
                        <a:t>41</a:t>
                      </a:r>
                    </a:p>
                  </a:txBody>
                  <a:tcPr marL="45720" marR="45720" horzOverflow="overflow"/>
                </a:tc>
                <a:tc>
                  <a:txBody>
                    <a:bodyPr/>
                    <a:lstStyle/>
                    <a:p>
                      <a:pPr algn="l">
                        <a:defRPr sz="1800"/>
                      </a:pPr>
                      <a:r>
                        <a:rPr lang="en-US" sz="1400" dirty="0"/>
                        <a:t>61</a:t>
                      </a:r>
                      <a:endParaRPr sz="1400" dirty="0"/>
                    </a:p>
                  </a:txBody>
                  <a:tcPr marL="45720" marR="45720" horzOverflow="overflow"/>
                </a:tc>
                <a:extLst>
                  <a:ext uri="{0D108BD9-81ED-4DB2-BD59-A6C34878D82A}">
                    <a16:rowId xmlns:a16="http://schemas.microsoft.com/office/drawing/2014/main" xmlns="" val="10007"/>
                  </a:ext>
                </a:extLst>
              </a:tr>
              <a:tr h="369543">
                <a:tc vMerge="1">
                  <a:txBody>
                    <a:bodyPr/>
                    <a:lstStyle/>
                    <a:p>
                      <a:endParaRPr lang="en-US"/>
                    </a:p>
                  </a:txBody>
                  <a:tcPr/>
                </a:tc>
                <a:tc>
                  <a:txBody>
                    <a:bodyPr/>
                    <a:lstStyle/>
                    <a:p>
                      <a:pPr algn="l">
                        <a:defRPr sz="1800"/>
                      </a:pPr>
                      <a:r>
                        <a:rPr sz="1400"/>
                        <a:t>Masters (Female)</a:t>
                      </a:r>
                    </a:p>
                  </a:txBody>
                  <a:tcPr marL="45720" marR="45720" horzOverflow="overflow"/>
                </a:tc>
                <a:tc>
                  <a:txBody>
                    <a:bodyPr/>
                    <a:lstStyle/>
                    <a:p>
                      <a:pPr algn="l">
                        <a:defRPr sz="1800"/>
                      </a:pPr>
                      <a:r>
                        <a:rPr sz="1400" dirty="0"/>
                        <a:t>15</a:t>
                      </a:r>
                    </a:p>
                  </a:txBody>
                  <a:tcPr marL="45720" marR="45720" horzOverflow="overflow"/>
                </a:tc>
                <a:tc>
                  <a:txBody>
                    <a:bodyPr/>
                    <a:lstStyle/>
                    <a:p>
                      <a:pPr algn="l">
                        <a:defRPr sz="1800"/>
                      </a:pPr>
                      <a:r>
                        <a:rPr sz="1400"/>
                        <a:t>15</a:t>
                      </a:r>
                    </a:p>
                  </a:txBody>
                  <a:tcPr marL="45720" marR="45720" horzOverflow="overflow"/>
                </a:tc>
                <a:extLst>
                  <a:ext uri="{0D108BD9-81ED-4DB2-BD59-A6C34878D82A}">
                    <a16:rowId xmlns:a16="http://schemas.microsoft.com/office/drawing/2014/main" xmlns="" val="10008"/>
                  </a:ext>
                </a:extLst>
              </a:tr>
              <a:tr h="369543">
                <a:tc vMerge="1">
                  <a:txBody>
                    <a:bodyPr/>
                    <a:lstStyle/>
                    <a:p>
                      <a:endParaRPr lang="en-US"/>
                    </a:p>
                  </a:txBody>
                  <a:tcPr/>
                </a:tc>
                <a:tc>
                  <a:txBody>
                    <a:bodyPr/>
                    <a:lstStyle/>
                    <a:p>
                      <a:pPr algn="l">
                        <a:defRPr sz="1800"/>
                      </a:pPr>
                      <a:r>
                        <a:rPr sz="1400"/>
                        <a:t>PhD (Total)</a:t>
                      </a:r>
                    </a:p>
                  </a:txBody>
                  <a:tcPr marL="45720" marR="45720" horzOverflow="overflow"/>
                </a:tc>
                <a:tc>
                  <a:txBody>
                    <a:bodyPr/>
                    <a:lstStyle/>
                    <a:p>
                      <a:pPr algn="l">
                        <a:defRPr sz="1800"/>
                      </a:pPr>
                      <a:r>
                        <a:rPr sz="1400" dirty="0"/>
                        <a:t>10</a:t>
                      </a:r>
                    </a:p>
                  </a:txBody>
                  <a:tcPr marL="45720" marR="45720" horzOverflow="overflow"/>
                </a:tc>
                <a:tc>
                  <a:txBody>
                    <a:bodyPr/>
                    <a:lstStyle/>
                    <a:p>
                      <a:pPr algn="l">
                        <a:defRPr sz="1800"/>
                      </a:pPr>
                      <a:r>
                        <a:rPr sz="1400"/>
                        <a:t>3</a:t>
                      </a:r>
                    </a:p>
                  </a:txBody>
                  <a:tcPr marL="45720" marR="45720" horzOverflow="overflow"/>
                </a:tc>
                <a:extLst>
                  <a:ext uri="{0D108BD9-81ED-4DB2-BD59-A6C34878D82A}">
                    <a16:rowId xmlns:a16="http://schemas.microsoft.com/office/drawing/2014/main" xmlns="" val="10009"/>
                  </a:ext>
                </a:extLst>
              </a:tr>
              <a:tr h="369543">
                <a:tc vMerge="1">
                  <a:txBody>
                    <a:bodyPr/>
                    <a:lstStyle/>
                    <a:p>
                      <a:endParaRPr lang="en-US"/>
                    </a:p>
                  </a:txBody>
                  <a:tcPr/>
                </a:tc>
                <a:tc>
                  <a:txBody>
                    <a:bodyPr/>
                    <a:lstStyle/>
                    <a:p>
                      <a:pPr algn="l">
                        <a:defRPr sz="1800"/>
                      </a:pPr>
                      <a:r>
                        <a:rPr sz="1400"/>
                        <a:t>PhD (Female)</a:t>
                      </a:r>
                    </a:p>
                  </a:txBody>
                  <a:tcPr marL="45720" marR="45720" horzOverflow="overflow"/>
                </a:tc>
                <a:tc>
                  <a:txBody>
                    <a:bodyPr/>
                    <a:lstStyle/>
                    <a:p>
                      <a:pPr algn="l">
                        <a:defRPr sz="1800"/>
                      </a:pPr>
                      <a:r>
                        <a:rPr sz="1400" dirty="0"/>
                        <a:t>2</a:t>
                      </a:r>
                    </a:p>
                  </a:txBody>
                  <a:tcPr marL="45720" marR="45720" horzOverflow="overflow"/>
                </a:tc>
                <a:tc>
                  <a:txBody>
                    <a:bodyPr/>
                    <a:lstStyle/>
                    <a:p>
                      <a:pPr algn="l">
                        <a:defRPr sz="1800"/>
                      </a:pPr>
                      <a:r>
                        <a:rPr sz="1400"/>
                        <a:t>1</a:t>
                      </a:r>
                    </a:p>
                  </a:txBody>
                  <a:tcPr marL="45720" marR="45720" horzOverflow="overflow"/>
                </a:tc>
                <a:extLst>
                  <a:ext uri="{0D108BD9-81ED-4DB2-BD59-A6C34878D82A}">
                    <a16:rowId xmlns:a16="http://schemas.microsoft.com/office/drawing/2014/main" xmlns="" val="10010"/>
                  </a:ext>
                </a:extLst>
              </a:tr>
              <a:tr h="369543">
                <a:tc vMerge="1">
                  <a:txBody>
                    <a:bodyPr/>
                    <a:lstStyle/>
                    <a:p>
                      <a:endParaRPr lang="en-US"/>
                    </a:p>
                  </a:txBody>
                  <a:tcPr/>
                </a:tc>
                <a:tc>
                  <a:txBody>
                    <a:bodyPr/>
                    <a:lstStyle/>
                    <a:p>
                      <a:pPr algn="l">
                        <a:defRPr sz="1800"/>
                      </a:pPr>
                      <a:r>
                        <a:rPr sz="1400"/>
                        <a:t>Short-term courses (Total)</a:t>
                      </a:r>
                    </a:p>
                  </a:txBody>
                  <a:tcPr marL="45720" marR="45720" horzOverflow="overflow"/>
                </a:tc>
                <a:tc>
                  <a:txBody>
                    <a:bodyPr/>
                    <a:lstStyle/>
                    <a:p>
                      <a:pPr algn="l">
                        <a:defRPr sz="1800"/>
                      </a:pPr>
                      <a:r>
                        <a:rPr lang="en-US" sz="1400" dirty="0"/>
                        <a:t>100</a:t>
                      </a:r>
                      <a:endParaRPr sz="1400" dirty="0"/>
                    </a:p>
                  </a:txBody>
                  <a:tcPr marL="45720" marR="45720" horzOverflow="overflow"/>
                </a:tc>
                <a:tc>
                  <a:txBody>
                    <a:bodyPr/>
                    <a:lstStyle/>
                    <a:p>
                      <a:pPr algn="l">
                        <a:defRPr sz="1800"/>
                      </a:pPr>
                      <a:r>
                        <a:rPr sz="1400" dirty="0"/>
                        <a:t>0</a:t>
                      </a:r>
                    </a:p>
                  </a:txBody>
                  <a:tcPr marL="45720" marR="45720" horzOverflow="overflow"/>
                </a:tc>
                <a:extLst>
                  <a:ext uri="{0D108BD9-81ED-4DB2-BD59-A6C34878D82A}">
                    <a16:rowId xmlns:a16="http://schemas.microsoft.com/office/drawing/2014/main" xmlns="" val="10011"/>
                  </a:ext>
                </a:extLst>
              </a:tr>
              <a:tr h="369543">
                <a:tc vMerge="1">
                  <a:txBody>
                    <a:bodyPr/>
                    <a:lstStyle/>
                    <a:p>
                      <a:endParaRPr lang="en-US"/>
                    </a:p>
                  </a:txBody>
                  <a:tcPr/>
                </a:tc>
                <a:tc>
                  <a:txBody>
                    <a:bodyPr/>
                    <a:lstStyle/>
                    <a:p>
                      <a:pPr algn="l">
                        <a:defRPr sz="1800"/>
                      </a:pPr>
                      <a:r>
                        <a:rPr sz="1400"/>
                        <a:t>Short-term courses (Female)</a:t>
                      </a:r>
                    </a:p>
                  </a:txBody>
                  <a:tcPr marL="45720" marR="45720" horzOverflow="overflow"/>
                </a:tc>
                <a:tc>
                  <a:txBody>
                    <a:bodyPr/>
                    <a:lstStyle/>
                    <a:p>
                      <a:pPr algn="l">
                        <a:defRPr sz="1800"/>
                      </a:pPr>
                      <a:r>
                        <a:rPr lang="en-US" sz="1400" dirty="0"/>
                        <a:t>40</a:t>
                      </a:r>
                      <a:endParaRPr sz="1400" dirty="0"/>
                    </a:p>
                  </a:txBody>
                  <a:tcPr marL="45720" marR="45720" horzOverflow="overflow"/>
                </a:tc>
                <a:tc>
                  <a:txBody>
                    <a:bodyPr/>
                    <a:lstStyle/>
                    <a:p>
                      <a:pPr algn="l">
                        <a:defRPr sz="1800"/>
                      </a:pPr>
                      <a:r>
                        <a:rPr sz="1400" dirty="0"/>
                        <a:t>0</a:t>
                      </a:r>
                    </a:p>
                  </a:txBody>
                  <a:tcPr marL="45720" marR="45720" horzOverflow="overflow"/>
                </a:tc>
                <a:extLst>
                  <a:ext uri="{0D108BD9-81ED-4DB2-BD59-A6C34878D82A}">
                    <a16:rowId xmlns:a16="http://schemas.microsoft.com/office/drawing/2014/main" xmlns="" val="10012"/>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838200" y="365124"/>
            <a:ext cx="10515600" cy="766093"/>
          </a:xfrm>
          <a:prstGeom prst="rect">
            <a:avLst/>
          </a:prstGeom>
        </p:spPr>
        <p:txBody>
          <a:bodyPr/>
          <a:lstStyle/>
          <a:p>
            <a:r>
              <a:t>ACE Targets &amp; Results Achieved for YEAR 1</a:t>
            </a:r>
          </a:p>
        </p:txBody>
      </p:sp>
      <p:graphicFrame>
        <p:nvGraphicFramePr>
          <p:cNvPr id="162" name="Table 2"/>
          <p:cNvGraphicFramePr/>
          <p:nvPr>
            <p:extLst>
              <p:ext uri="{D42A27DB-BD31-4B8C-83A1-F6EECF244321}">
                <p14:modId xmlns:p14="http://schemas.microsoft.com/office/powerpoint/2010/main" val="1474289249"/>
              </p:ext>
            </p:extLst>
          </p:nvPr>
        </p:nvGraphicFramePr>
        <p:xfrm>
          <a:off x="838200" y="1131216"/>
          <a:ext cx="10363200" cy="4959968"/>
        </p:xfrm>
        <a:graphic>
          <a:graphicData uri="http://schemas.openxmlformats.org/drawingml/2006/table">
            <a:tbl>
              <a:tblPr>
                <a:tableStyleId>{4C3C2611-4C71-4FC5-86AE-919BDF0F9419}</a:tableStyleId>
              </a:tblPr>
              <a:tblGrid>
                <a:gridCol w="3873500">
                  <a:extLst>
                    <a:ext uri="{9D8B030D-6E8A-4147-A177-3AD203B41FA5}">
                      <a16:colId xmlns:a16="http://schemas.microsoft.com/office/drawing/2014/main" xmlns="" val="20000"/>
                    </a:ext>
                  </a:extLst>
                </a:gridCol>
                <a:gridCol w="2965426">
                  <a:extLst>
                    <a:ext uri="{9D8B030D-6E8A-4147-A177-3AD203B41FA5}">
                      <a16:colId xmlns:a16="http://schemas.microsoft.com/office/drawing/2014/main" xmlns="" val="20001"/>
                    </a:ext>
                  </a:extLst>
                </a:gridCol>
                <a:gridCol w="1771674">
                  <a:extLst>
                    <a:ext uri="{9D8B030D-6E8A-4147-A177-3AD203B41FA5}">
                      <a16:colId xmlns:a16="http://schemas.microsoft.com/office/drawing/2014/main" xmlns="" val="20002"/>
                    </a:ext>
                  </a:extLst>
                </a:gridCol>
                <a:gridCol w="1752600">
                  <a:extLst>
                    <a:ext uri="{9D8B030D-6E8A-4147-A177-3AD203B41FA5}">
                      <a16:colId xmlns:a16="http://schemas.microsoft.com/office/drawing/2014/main" xmlns="" val="20003"/>
                    </a:ext>
                  </a:extLst>
                </a:gridCol>
              </a:tblGrid>
              <a:tr h="338382">
                <a:tc>
                  <a:txBody>
                    <a:bodyPr/>
                    <a:lstStyle/>
                    <a:p>
                      <a:pPr algn="ctr">
                        <a:defRPr sz="1800"/>
                      </a:pPr>
                      <a:r>
                        <a:rPr b="1">
                          <a:solidFill>
                            <a:srgbClr val="FFFFFF"/>
                          </a:solidFill>
                        </a:rPr>
                        <a:t>Indicator</a:t>
                      </a:r>
                    </a:p>
                  </a:txBody>
                  <a:tcPr marL="45720" marR="45720" horzOverflow="overflow">
                    <a:solidFill>
                      <a:schemeClr val="accent1"/>
                    </a:solidFill>
                  </a:tcPr>
                </a:tc>
                <a:tc>
                  <a:txBody>
                    <a:bodyPr/>
                    <a:lstStyle/>
                    <a:p>
                      <a:pPr algn="ctr">
                        <a:defRPr sz="1800"/>
                      </a:pPr>
                      <a:r>
                        <a:rPr b="1">
                          <a:solidFill>
                            <a:srgbClr val="FFFFFF"/>
                          </a:solidFill>
                        </a:rPr>
                        <a:t>Value</a:t>
                      </a:r>
                    </a:p>
                  </a:txBody>
                  <a:tcPr marL="45720" marR="45720" horzOverflow="overflow">
                    <a:solidFill>
                      <a:schemeClr val="accent1"/>
                    </a:solidFill>
                  </a:tcPr>
                </a:tc>
                <a:tc>
                  <a:txBody>
                    <a:bodyPr/>
                    <a:lstStyle/>
                    <a:p>
                      <a:pPr algn="ctr">
                        <a:defRPr sz="1800"/>
                      </a:pPr>
                      <a:r>
                        <a:rPr b="1">
                          <a:solidFill>
                            <a:srgbClr val="FFFFFF"/>
                          </a:solidFill>
                        </a:rPr>
                        <a:t>Year 1 target</a:t>
                      </a:r>
                    </a:p>
                  </a:txBody>
                  <a:tcPr marL="45720" marR="45720" horzOverflow="overflow">
                    <a:solidFill>
                      <a:schemeClr val="accent1"/>
                    </a:solidFill>
                  </a:tcPr>
                </a:tc>
                <a:tc>
                  <a:txBody>
                    <a:bodyPr/>
                    <a:lstStyle/>
                    <a:p>
                      <a:pPr algn="ctr">
                        <a:defRPr sz="1800"/>
                      </a:pPr>
                      <a:r>
                        <a:rPr b="1">
                          <a:solidFill>
                            <a:srgbClr val="FFFFFF"/>
                          </a:solidFill>
                        </a:rPr>
                        <a:t>Year 1 actual</a:t>
                      </a:r>
                    </a:p>
                  </a:txBody>
                  <a:tcPr marL="45720" marR="45720" horzOverflow="overflow">
                    <a:solidFill>
                      <a:schemeClr val="accent1"/>
                    </a:solidFill>
                  </a:tcPr>
                </a:tc>
                <a:extLst>
                  <a:ext uri="{0D108BD9-81ED-4DB2-BD59-A6C34878D82A}">
                    <a16:rowId xmlns:a16="http://schemas.microsoft.com/office/drawing/2014/main" xmlns="" val="10000"/>
                  </a:ext>
                </a:extLst>
              </a:tr>
              <a:tr h="573124">
                <a:tc>
                  <a:txBody>
                    <a:bodyPr/>
                    <a:lstStyle/>
                    <a:p>
                      <a:pPr algn="l">
                        <a:defRPr sz="1800"/>
                      </a:pPr>
                      <a:r>
                        <a:rPr sz="1400"/>
                        <a:t>MOUs on partnerships for collaboration in applied research and training entered into by the ACEs</a:t>
                      </a:r>
                    </a:p>
                  </a:txBody>
                  <a:tcPr marL="45720" marR="45720" horzOverflow="overflow"/>
                </a:tc>
                <a:tc>
                  <a:txBody>
                    <a:bodyPr/>
                    <a:lstStyle/>
                    <a:p>
                      <a:pPr algn="l">
                        <a:defRPr sz="1800"/>
                      </a:pPr>
                      <a:r>
                        <a:rPr sz="1400"/>
                        <a:t>Total</a:t>
                      </a:r>
                    </a:p>
                  </a:txBody>
                  <a:tcPr marL="45720" marR="45720" horzOverflow="overflow"/>
                </a:tc>
                <a:tc>
                  <a:txBody>
                    <a:bodyPr/>
                    <a:lstStyle/>
                    <a:p>
                      <a:pPr algn="l">
                        <a:defRPr sz="1800"/>
                      </a:pPr>
                      <a:r>
                        <a:rPr lang="en-US" sz="1400" dirty="0"/>
                        <a:t>5</a:t>
                      </a:r>
                      <a:endParaRPr sz="1400" dirty="0"/>
                    </a:p>
                  </a:txBody>
                  <a:tcPr marL="45720" marR="45720" horzOverflow="overflow"/>
                </a:tc>
                <a:tc>
                  <a:txBody>
                    <a:bodyPr/>
                    <a:lstStyle/>
                    <a:p>
                      <a:pPr algn="l">
                        <a:defRPr sz="1800"/>
                      </a:pPr>
                      <a:r>
                        <a:rPr lang="en-US" sz="1400" dirty="0"/>
                        <a:t>5</a:t>
                      </a:r>
                      <a:endParaRPr sz="1400" dirty="0"/>
                    </a:p>
                  </a:txBody>
                  <a:tcPr marL="45720" marR="45720" horzOverflow="overflow"/>
                </a:tc>
                <a:extLst>
                  <a:ext uri="{0D108BD9-81ED-4DB2-BD59-A6C34878D82A}">
                    <a16:rowId xmlns:a16="http://schemas.microsoft.com/office/drawing/2014/main" xmlns="" val="10001"/>
                  </a:ext>
                </a:extLst>
              </a:tr>
              <a:tr h="319471">
                <a:tc rowSpan="7">
                  <a:txBody>
                    <a:bodyPr/>
                    <a:lstStyle/>
                    <a:p>
                      <a:pPr algn="l">
                        <a:defRPr sz="1800"/>
                      </a:pPr>
                      <a:r>
                        <a:rPr sz="1400"/>
                        <a:t>Accredited education programs offered by the ACEs</a:t>
                      </a:r>
                    </a:p>
                  </a:txBody>
                  <a:tcPr marL="45720" marR="45720" horzOverflow="overflow"/>
                </a:tc>
                <a:tc>
                  <a:txBody>
                    <a:bodyPr/>
                    <a:lstStyle/>
                    <a:p>
                      <a:pPr algn="l">
                        <a:defRPr sz="1800"/>
                      </a:pPr>
                      <a:r>
                        <a:rPr sz="1400"/>
                        <a:t>Total</a:t>
                      </a:r>
                    </a:p>
                  </a:txBody>
                  <a:tcPr marL="45720" marR="45720" horzOverflow="overflow"/>
                </a:tc>
                <a:tc>
                  <a:txBody>
                    <a:bodyPr/>
                    <a:lstStyle/>
                    <a:p>
                      <a:pPr algn="l">
                        <a:defRPr sz="1800"/>
                      </a:pPr>
                      <a:r>
                        <a:rPr sz="1400" dirty="0"/>
                        <a:t>5</a:t>
                      </a:r>
                    </a:p>
                  </a:txBody>
                  <a:tcPr marL="45720" marR="45720" horzOverflow="overflow"/>
                </a:tc>
                <a:tc>
                  <a:txBody>
                    <a:bodyPr/>
                    <a:lstStyle/>
                    <a:p>
                      <a:pPr algn="l">
                        <a:defRPr sz="1800"/>
                      </a:pPr>
                      <a:r>
                        <a:rPr lang="en-US" sz="1400" dirty="0"/>
                        <a:t>0</a:t>
                      </a:r>
                      <a:endParaRPr sz="1400" dirty="0"/>
                    </a:p>
                  </a:txBody>
                  <a:tcPr marL="45720" marR="45720" horzOverflow="overflow"/>
                </a:tc>
                <a:extLst>
                  <a:ext uri="{0D108BD9-81ED-4DB2-BD59-A6C34878D82A}">
                    <a16:rowId xmlns:a16="http://schemas.microsoft.com/office/drawing/2014/main" xmlns="" val="10002"/>
                  </a:ext>
                </a:extLst>
              </a:tr>
              <a:tr h="319471">
                <a:tc vMerge="1">
                  <a:txBody>
                    <a:bodyPr/>
                    <a:lstStyle/>
                    <a:p>
                      <a:endParaRPr lang="en-US"/>
                    </a:p>
                  </a:txBody>
                  <a:tcPr/>
                </a:tc>
                <a:tc>
                  <a:txBody>
                    <a:bodyPr/>
                    <a:lstStyle/>
                    <a:p>
                      <a:pPr algn="l">
                        <a:defRPr sz="1800"/>
                      </a:pPr>
                      <a:r>
                        <a:rPr sz="1400"/>
                        <a:t>Masters (National accreditation)</a:t>
                      </a:r>
                    </a:p>
                  </a:txBody>
                  <a:tcPr marL="45720" marR="45720" horzOverflow="overflow"/>
                </a:tc>
                <a:tc>
                  <a:txBody>
                    <a:bodyPr/>
                    <a:lstStyle/>
                    <a:p>
                      <a:pPr algn="l">
                        <a:defRPr sz="1800"/>
                      </a:pPr>
                      <a:r>
                        <a:rPr lang="en-US" sz="1400" dirty="0"/>
                        <a:t>5</a:t>
                      </a:r>
                      <a:endParaRPr sz="1400" dirty="0"/>
                    </a:p>
                  </a:txBody>
                  <a:tcPr marL="45720" marR="45720" horzOverflow="overflow"/>
                </a:tc>
                <a:tc>
                  <a:txBody>
                    <a:bodyPr/>
                    <a:lstStyle/>
                    <a:p>
                      <a:pPr algn="l">
                        <a:defRPr sz="1800"/>
                      </a:pPr>
                      <a:r>
                        <a:rPr lang="en-US" sz="1400" dirty="0"/>
                        <a:t>0</a:t>
                      </a:r>
                      <a:endParaRPr sz="1400" dirty="0"/>
                    </a:p>
                  </a:txBody>
                  <a:tcPr marL="45720" marR="45720" horzOverflow="overflow"/>
                </a:tc>
                <a:extLst>
                  <a:ext uri="{0D108BD9-81ED-4DB2-BD59-A6C34878D82A}">
                    <a16:rowId xmlns:a16="http://schemas.microsoft.com/office/drawing/2014/main" xmlns="" val="10003"/>
                  </a:ext>
                </a:extLst>
              </a:tr>
              <a:tr h="319471">
                <a:tc vMerge="1">
                  <a:txBody>
                    <a:bodyPr/>
                    <a:lstStyle/>
                    <a:p>
                      <a:endParaRPr lang="en-US"/>
                    </a:p>
                  </a:txBody>
                  <a:tcPr/>
                </a:tc>
                <a:tc>
                  <a:txBody>
                    <a:bodyPr/>
                    <a:lstStyle/>
                    <a:p>
                      <a:pPr algn="l">
                        <a:defRPr sz="1800"/>
                      </a:pPr>
                      <a:r>
                        <a:rPr sz="1400"/>
                        <a:t>Masters (Regional accreditation)</a:t>
                      </a:r>
                    </a:p>
                  </a:txBody>
                  <a:tcPr marL="45720" marR="45720" horzOverflow="overflow"/>
                </a:tc>
                <a:tc>
                  <a:txBody>
                    <a:bodyPr/>
                    <a:lstStyle/>
                    <a:p>
                      <a:pPr algn="l">
                        <a:defRPr sz="1800"/>
                      </a:pPr>
                      <a:r>
                        <a:rPr lang="en-US" sz="1400" dirty="0"/>
                        <a:t>5</a:t>
                      </a:r>
                      <a:endParaRPr sz="1400" dirty="0"/>
                    </a:p>
                  </a:txBody>
                  <a:tcPr marL="45720" marR="45720" horzOverflow="overflow"/>
                </a:tc>
                <a:tc>
                  <a:txBody>
                    <a:bodyPr/>
                    <a:lstStyle/>
                    <a:p>
                      <a:pPr algn="l">
                        <a:defRPr sz="1800"/>
                      </a:pPr>
                      <a:r>
                        <a:rPr sz="1400"/>
                        <a:t>0</a:t>
                      </a:r>
                    </a:p>
                  </a:txBody>
                  <a:tcPr marL="45720" marR="45720" horzOverflow="overflow"/>
                </a:tc>
                <a:extLst>
                  <a:ext uri="{0D108BD9-81ED-4DB2-BD59-A6C34878D82A}">
                    <a16:rowId xmlns:a16="http://schemas.microsoft.com/office/drawing/2014/main" xmlns="" val="10004"/>
                  </a:ext>
                </a:extLst>
              </a:tr>
              <a:tr h="319471">
                <a:tc vMerge="1">
                  <a:txBody>
                    <a:bodyPr/>
                    <a:lstStyle/>
                    <a:p>
                      <a:endParaRPr lang="en-US"/>
                    </a:p>
                  </a:txBody>
                  <a:tcPr/>
                </a:tc>
                <a:tc>
                  <a:txBody>
                    <a:bodyPr/>
                    <a:lstStyle/>
                    <a:p>
                      <a:pPr algn="l">
                        <a:defRPr sz="1800"/>
                      </a:pPr>
                      <a:r>
                        <a:rPr sz="1400"/>
                        <a:t>Masters (International accreditation)</a:t>
                      </a:r>
                    </a:p>
                  </a:txBody>
                  <a:tcPr marL="45720" marR="45720" horzOverflow="overflow"/>
                </a:tc>
                <a:tc>
                  <a:txBody>
                    <a:bodyPr/>
                    <a:lstStyle/>
                    <a:p>
                      <a:pPr algn="l">
                        <a:defRPr sz="1800"/>
                      </a:pPr>
                      <a:r>
                        <a:rPr lang="en-US" sz="1400" dirty="0"/>
                        <a:t>3</a:t>
                      </a:r>
                      <a:endParaRPr sz="1400" dirty="0"/>
                    </a:p>
                  </a:txBody>
                  <a:tcPr marL="45720" marR="45720" horzOverflow="overflow"/>
                </a:tc>
                <a:tc>
                  <a:txBody>
                    <a:bodyPr/>
                    <a:lstStyle/>
                    <a:p>
                      <a:pPr algn="l">
                        <a:defRPr sz="1800"/>
                      </a:pPr>
                      <a:r>
                        <a:rPr sz="1400" dirty="0"/>
                        <a:t>0</a:t>
                      </a:r>
                    </a:p>
                  </a:txBody>
                  <a:tcPr marL="45720" marR="45720" horzOverflow="overflow"/>
                </a:tc>
                <a:extLst>
                  <a:ext uri="{0D108BD9-81ED-4DB2-BD59-A6C34878D82A}">
                    <a16:rowId xmlns:a16="http://schemas.microsoft.com/office/drawing/2014/main" xmlns="" val="10005"/>
                  </a:ext>
                </a:extLst>
              </a:tr>
              <a:tr h="281985">
                <a:tc vMerge="1">
                  <a:txBody>
                    <a:bodyPr/>
                    <a:lstStyle/>
                    <a:p>
                      <a:endParaRPr lang="en-US"/>
                    </a:p>
                  </a:txBody>
                  <a:tcPr/>
                </a:tc>
                <a:tc>
                  <a:txBody>
                    <a:bodyPr/>
                    <a:lstStyle/>
                    <a:p>
                      <a:pPr algn="l">
                        <a:defRPr sz="1800"/>
                      </a:pPr>
                      <a:r>
                        <a:rPr sz="1400"/>
                        <a:t>PhD (National accreditation)</a:t>
                      </a:r>
                    </a:p>
                  </a:txBody>
                  <a:tcPr marL="45720" marR="45720" horzOverflow="overflow"/>
                </a:tc>
                <a:tc>
                  <a:txBody>
                    <a:bodyPr/>
                    <a:lstStyle/>
                    <a:p>
                      <a:pPr algn="l">
                        <a:defRPr sz="1800"/>
                      </a:pPr>
                      <a:r>
                        <a:rPr sz="1400" dirty="0"/>
                        <a:t>0</a:t>
                      </a:r>
                    </a:p>
                  </a:txBody>
                  <a:tcPr marL="45720" marR="45720" horzOverflow="overflow"/>
                </a:tc>
                <a:tc>
                  <a:txBody>
                    <a:bodyPr/>
                    <a:lstStyle/>
                    <a:p>
                      <a:pPr algn="l">
                        <a:defRPr sz="1800"/>
                      </a:pPr>
                      <a:r>
                        <a:rPr sz="1400" dirty="0"/>
                        <a:t>0</a:t>
                      </a:r>
                    </a:p>
                  </a:txBody>
                  <a:tcPr marL="45720" marR="45720" horzOverflow="overflow"/>
                </a:tc>
                <a:extLst>
                  <a:ext uri="{0D108BD9-81ED-4DB2-BD59-A6C34878D82A}">
                    <a16:rowId xmlns:a16="http://schemas.microsoft.com/office/drawing/2014/main" xmlns="" val="10006"/>
                  </a:ext>
                </a:extLst>
              </a:tr>
              <a:tr h="281985">
                <a:tc vMerge="1">
                  <a:txBody>
                    <a:bodyPr/>
                    <a:lstStyle/>
                    <a:p>
                      <a:endParaRPr lang="en-US"/>
                    </a:p>
                  </a:txBody>
                  <a:tcPr/>
                </a:tc>
                <a:tc>
                  <a:txBody>
                    <a:bodyPr/>
                    <a:lstStyle/>
                    <a:p>
                      <a:pPr algn="l">
                        <a:defRPr sz="1800"/>
                      </a:pPr>
                      <a:r>
                        <a:rPr sz="1400"/>
                        <a:t>PhD (Regional accreditation)</a:t>
                      </a:r>
                    </a:p>
                  </a:txBody>
                  <a:tcPr marL="45720" marR="45720" horzOverflow="overflow"/>
                </a:tc>
                <a:tc>
                  <a:txBody>
                    <a:bodyPr/>
                    <a:lstStyle/>
                    <a:p>
                      <a:pPr algn="l">
                        <a:defRPr sz="1800"/>
                      </a:pPr>
                      <a:r>
                        <a:rPr sz="1400"/>
                        <a:t>0</a:t>
                      </a:r>
                    </a:p>
                  </a:txBody>
                  <a:tcPr marL="45720" marR="45720" horzOverflow="overflow"/>
                </a:tc>
                <a:tc>
                  <a:txBody>
                    <a:bodyPr/>
                    <a:lstStyle/>
                    <a:p>
                      <a:pPr algn="l">
                        <a:defRPr sz="1800"/>
                      </a:pPr>
                      <a:r>
                        <a:rPr sz="1400" dirty="0"/>
                        <a:t>0</a:t>
                      </a:r>
                    </a:p>
                  </a:txBody>
                  <a:tcPr marL="45720" marR="45720" horzOverflow="overflow"/>
                </a:tc>
                <a:extLst>
                  <a:ext uri="{0D108BD9-81ED-4DB2-BD59-A6C34878D82A}">
                    <a16:rowId xmlns:a16="http://schemas.microsoft.com/office/drawing/2014/main" xmlns="" val="10007"/>
                  </a:ext>
                </a:extLst>
              </a:tr>
              <a:tr h="281985">
                <a:tc vMerge="1">
                  <a:txBody>
                    <a:bodyPr/>
                    <a:lstStyle/>
                    <a:p>
                      <a:endParaRPr lang="en-US"/>
                    </a:p>
                  </a:txBody>
                  <a:tcPr/>
                </a:tc>
                <a:tc>
                  <a:txBody>
                    <a:bodyPr/>
                    <a:lstStyle/>
                    <a:p>
                      <a:pPr algn="l">
                        <a:defRPr sz="1800"/>
                      </a:pPr>
                      <a:r>
                        <a:rPr sz="1400"/>
                        <a:t>PhD (International accreditation)</a:t>
                      </a:r>
                    </a:p>
                  </a:txBody>
                  <a:tcPr marL="45720" marR="45720" horzOverflow="overflow"/>
                </a:tc>
                <a:tc>
                  <a:txBody>
                    <a:bodyPr/>
                    <a:lstStyle/>
                    <a:p>
                      <a:pPr algn="l">
                        <a:defRPr sz="1800"/>
                      </a:pPr>
                      <a:r>
                        <a:rPr sz="1400"/>
                        <a:t>0</a:t>
                      </a:r>
                    </a:p>
                  </a:txBody>
                  <a:tcPr marL="45720" marR="45720" horzOverflow="overflow"/>
                </a:tc>
                <a:tc>
                  <a:txBody>
                    <a:bodyPr/>
                    <a:lstStyle/>
                    <a:p>
                      <a:pPr algn="l">
                        <a:defRPr sz="1800"/>
                      </a:pPr>
                      <a:r>
                        <a:rPr sz="1400"/>
                        <a:t>0</a:t>
                      </a:r>
                    </a:p>
                  </a:txBody>
                  <a:tcPr marL="45720" marR="45720" horzOverflow="overflow"/>
                </a:tc>
                <a:extLst>
                  <a:ext uri="{0D108BD9-81ED-4DB2-BD59-A6C34878D82A}">
                    <a16:rowId xmlns:a16="http://schemas.microsoft.com/office/drawing/2014/main" xmlns="" val="10008"/>
                  </a:ext>
                </a:extLst>
              </a:tr>
              <a:tr h="281985">
                <a:tc rowSpan="6">
                  <a:txBody>
                    <a:bodyPr/>
                    <a:lstStyle/>
                    <a:p>
                      <a:pPr algn="l">
                        <a:defRPr sz="1800"/>
                      </a:pPr>
                      <a:r>
                        <a:rPr sz="1400"/>
                        <a:t>Direct Project beneficiaries</a:t>
                      </a:r>
                    </a:p>
                  </a:txBody>
                  <a:tcPr marL="45720" marR="45720" horzOverflow="overflow"/>
                </a:tc>
                <a:tc>
                  <a:txBody>
                    <a:bodyPr/>
                    <a:lstStyle/>
                    <a:p>
                      <a:pPr algn="l">
                        <a:defRPr sz="1800"/>
                      </a:pPr>
                      <a:r>
                        <a:rPr sz="1400"/>
                        <a:t>Total</a:t>
                      </a:r>
                    </a:p>
                  </a:txBody>
                  <a:tcPr marL="45720" marR="45720" horzOverflow="overflow"/>
                </a:tc>
                <a:tc>
                  <a:txBody>
                    <a:bodyPr/>
                    <a:lstStyle/>
                    <a:p>
                      <a:pPr algn="l">
                        <a:defRPr sz="1800"/>
                      </a:pPr>
                      <a:r>
                        <a:rPr sz="1400" dirty="0"/>
                        <a:t>87</a:t>
                      </a:r>
                    </a:p>
                  </a:txBody>
                  <a:tcPr marL="45720" marR="45720" horzOverflow="overflow"/>
                </a:tc>
                <a:tc>
                  <a:txBody>
                    <a:bodyPr/>
                    <a:lstStyle/>
                    <a:p>
                      <a:pPr algn="l">
                        <a:defRPr sz="1800"/>
                      </a:pPr>
                      <a:r>
                        <a:rPr sz="1400"/>
                        <a:t>46</a:t>
                      </a:r>
                    </a:p>
                  </a:txBody>
                  <a:tcPr marL="45720" marR="45720" horzOverflow="overflow"/>
                </a:tc>
                <a:extLst>
                  <a:ext uri="{0D108BD9-81ED-4DB2-BD59-A6C34878D82A}">
                    <a16:rowId xmlns:a16="http://schemas.microsoft.com/office/drawing/2014/main" xmlns="" val="10009"/>
                  </a:ext>
                </a:extLst>
              </a:tr>
              <a:tr h="281985">
                <a:tc vMerge="1">
                  <a:txBody>
                    <a:bodyPr/>
                    <a:lstStyle/>
                    <a:p>
                      <a:endParaRPr lang="en-US"/>
                    </a:p>
                  </a:txBody>
                  <a:tcPr/>
                </a:tc>
                <a:tc>
                  <a:txBody>
                    <a:bodyPr/>
                    <a:lstStyle/>
                    <a:p>
                      <a:pPr algn="l">
                        <a:defRPr sz="1800"/>
                      </a:pPr>
                      <a:r>
                        <a:rPr sz="1400"/>
                        <a:t>Female</a:t>
                      </a:r>
                    </a:p>
                  </a:txBody>
                  <a:tcPr marL="45720" marR="45720" horzOverflow="overflow"/>
                </a:tc>
                <a:tc>
                  <a:txBody>
                    <a:bodyPr/>
                    <a:lstStyle/>
                    <a:p>
                      <a:pPr algn="l">
                        <a:defRPr sz="1800"/>
                      </a:pPr>
                      <a:r>
                        <a:rPr sz="1400"/>
                        <a:t>39</a:t>
                      </a:r>
                    </a:p>
                  </a:txBody>
                  <a:tcPr marL="45720" marR="45720" horzOverflow="overflow"/>
                </a:tc>
                <a:tc>
                  <a:txBody>
                    <a:bodyPr/>
                    <a:lstStyle/>
                    <a:p>
                      <a:pPr algn="l">
                        <a:defRPr sz="1800"/>
                      </a:pPr>
                      <a:r>
                        <a:rPr sz="1400"/>
                        <a:t>16</a:t>
                      </a:r>
                    </a:p>
                  </a:txBody>
                  <a:tcPr marL="45720" marR="45720" horzOverflow="overflow"/>
                </a:tc>
                <a:extLst>
                  <a:ext uri="{0D108BD9-81ED-4DB2-BD59-A6C34878D82A}">
                    <a16:rowId xmlns:a16="http://schemas.microsoft.com/office/drawing/2014/main" xmlns="" val="10010"/>
                  </a:ext>
                </a:extLst>
              </a:tr>
              <a:tr h="281985">
                <a:tc vMerge="1">
                  <a:txBody>
                    <a:bodyPr/>
                    <a:lstStyle/>
                    <a:p>
                      <a:endParaRPr lang="en-US"/>
                    </a:p>
                  </a:txBody>
                  <a:tcPr/>
                </a:tc>
                <a:tc>
                  <a:txBody>
                    <a:bodyPr/>
                    <a:lstStyle/>
                    <a:p>
                      <a:pPr algn="l">
                        <a:defRPr sz="1800"/>
                      </a:pPr>
                      <a:r>
                        <a:rPr sz="1400"/>
                        <a:t>Students (Total)</a:t>
                      </a:r>
                    </a:p>
                  </a:txBody>
                  <a:tcPr marL="45720" marR="45720" horzOverflow="overflow"/>
                </a:tc>
                <a:tc>
                  <a:txBody>
                    <a:bodyPr/>
                    <a:lstStyle/>
                    <a:p>
                      <a:pPr algn="l">
                        <a:defRPr sz="1800"/>
                      </a:pPr>
                      <a:r>
                        <a:rPr lang="en-US" sz="1400" dirty="0"/>
                        <a:t>65</a:t>
                      </a:r>
                      <a:endParaRPr sz="1400" dirty="0"/>
                    </a:p>
                  </a:txBody>
                  <a:tcPr marL="45720" marR="45720" horzOverflow="overflow"/>
                </a:tc>
                <a:tc>
                  <a:txBody>
                    <a:bodyPr/>
                    <a:lstStyle/>
                    <a:p>
                      <a:pPr algn="l">
                        <a:defRPr sz="1800"/>
                      </a:pPr>
                      <a:r>
                        <a:rPr lang="en-US" sz="1400" dirty="0"/>
                        <a:t>64</a:t>
                      </a:r>
                      <a:endParaRPr sz="1400" dirty="0"/>
                    </a:p>
                  </a:txBody>
                  <a:tcPr marL="45720" marR="45720" horzOverflow="overflow"/>
                </a:tc>
                <a:extLst>
                  <a:ext uri="{0D108BD9-81ED-4DB2-BD59-A6C34878D82A}">
                    <a16:rowId xmlns:a16="http://schemas.microsoft.com/office/drawing/2014/main" xmlns="" val="10011"/>
                  </a:ext>
                </a:extLst>
              </a:tr>
              <a:tr h="281985">
                <a:tc vMerge="1">
                  <a:txBody>
                    <a:bodyPr/>
                    <a:lstStyle/>
                    <a:p>
                      <a:endParaRPr lang="en-US"/>
                    </a:p>
                  </a:txBody>
                  <a:tcPr/>
                </a:tc>
                <a:tc>
                  <a:txBody>
                    <a:bodyPr/>
                    <a:lstStyle/>
                    <a:p>
                      <a:pPr algn="l">
                        <a:defRPr sz="1800"/>
                      </a:pPr>
                      <a:r>
                        <a:rPr sz="1400"/>
                        <a:t>Students (Female)</a:t>
                      </a:r>
                    </a:p>
                  </a:txBody>
                  <a:tcPr marL="45720" marR="45720" horzOverflow="overflow"/>
                </a:tc>
                <a:tc>
                  <a:txBody>
                    <a:bodyPr/>
                    <a:lstStyle/>
                    <a:p>
                      <a:pPr algn="l">
                        <a:defRPr sz="1800"/>
                      </a:pPr>
                      <a:r>
                        <a:rPr lang="en-US" sz="1400" dirty="0"/>
                        <a:t>17</a:t>
                      </a:r>
                      <a:endParaRPr sz="1400" dirty="0"/>
                    </a:p>
                  </a:txBody>
                  <a:tcPr marL="45720" marR="45720" horzOverflow="overflow"/>
                </a:tc>
                <a:tc>
                  <a:txBody>
                    <a:bodyPr/>
                    <a:lstStyle/>
                    <a:p>
                      <a:pPr algn="l">
                        <a:defRPr sz="1800"/>
                      </a:pPr>
                      <a:r>
                        <a:rPr sz="1400" dirty="0"/>
                        <a:t>16</a:t>
                      </a:r>
                    </a:p>
                  </a:txBody>
                  <a:tcPr marL="45720" marR="45720" horzOverflow="overflow"/>
                </a:tc>
                <a:extLst>
                  <a:ext uri="{0D108BD9-81ED-4DB2-BD59-A6C34878D82A}">
                    <a16:rowId xmlns:a16="http://schemas.microsoft.com/office/drawing/2014/main" xmlns="" val="10012"/>
                  </a:ext>
                </a:extLst>
              </a:tr>
              <a:tr h="281985">
                <a:tc vMerge="1">
                  <a:txBody>
                    <a:bodyPr/>
                    <a:lstStyle/>
                    <a:p>
                      <a:endParaRPr lang="en-US"/>
                    </a:p>
                  </a:txBody>
                  <a:tcPr/>
                </a:tc>
                <a:tc>
                  <a:txBody>
                    <a:bodyPr/>
                    <a:lstStyle/>
                    <a:p>
                      <a:pPr algn="l">
                        <a:defRPr sz="1800"/>
                      </a:pPr>
                      <a:r>
                        <a:rPr sz="1400"/>
                        <a:t>Faculty (Total)</a:t>
                      </a:r>
                    </a:p>
                  </a:txBody>
                  <a:tcPr marL="45720" marR="45720" horzOverflow="overflow"/>
                </a:tc>
                <a:tc>
                  <a:txBody>
                    <a:bodyPr/>
                    <a:lstStyle/>
                    <a:p>
                      <a:pPr algn="l">
                        <a:defRPr sz="1800"/>
                      </a:pPr>
                      <a:r>
                        <a:rPr sz="1400" dirty="0"/>
                        <a:t>10</a:t>
                      </a:r>
                    </a:p>
                  </a:txBody>
                  <a:tcPr marL="45720" marR="45720" horzOverflow="overflow"/>
                </a:tc>
                <a:tc>
                  <a:txBody>
                    <a:bodyPr/>
                    <a:lstStyle/>
                    <a:p>
                      <a:pPr algn="l">
                        <a:defRPr sz="1800"/>
                      </a:pPr>
                      <a:r>
                        <a:rPr lang="en-US" sz="1400" dirty="0"/>
                        <a:t>8</a:t>
                      </a:r>
                      <a:endParaRPr sz="1400" dirty="0"/>
                    </a:p>
                  </a:txBody>
                  <a:tcPr marL="45720" marR="45720" horzOverflow="overflow"/>
                </a:tc>
                <a:extLst>
                  <a:ext uri="{0D108BD9-81ED-4DB2-BD59-A6C34878D82A}">
                    <a16:rowId xmlns:a16="http://schemas.microsoft.com/office/drawing/2014/main" xmlns="" val="10013"/>
                  </a:ext>
                </a:extLst>
              </a:tr>
              <a:tr h="281985">
                <a:tc vMerge="1">
                  <a:txBody>
                    <a:bodyPr/>
                    <a:lstStyle/>
                    <a:p>
                      <a:endParaRPr lang="en-US"/>
                    </a:p>
                  </a:txBody>
                  <a:tcPr/>
                </a:tc>
                <a:tc>
                  <a:txBody>
                    <a:bodyPr/>
                    <a:lstStyle/>
                    <a:p>
                      <a:pPr algn="l">
                        <a:defRPr sz="1800"/>
                      </a:pPr>
                      <a:r>
                        <a:rPr sz="1400"/>
                        <a:t>Faculty (Female)</a:t>
                      </a:r>
                    </a:p>
                  </a:txBody>
                  <a:tcPr marL="45720" marR="45720" horzOverflow="overflow"/>
                </a:tc>
                <a:tc>
                  <a:txBody>
                    <a:bodyPr/>
                    <a:lstStyle/>
                    <a:p>
                      <a:pPr algn="l">
                        <a:defRPr sz="1800"/>
                      </a:pPr>
                      <a:r>
                        <a:rPr sz="1400"/>
                        <a:t>5</a:t>
                      </a:r>
                    </a:p>
                  </a:txBody>
                  <a:tcPr marL="45720" marR="45720" horzOverflow="overflow"/>
                </a:tc>
                <a:tc>
                  <a:txBody>
                    <a:bodyPr/>
                    <a:lstStyle/>
                    <a:p>
                      <a:pPr algn="l">
                        <a:defRPr sz="1800"/>
                      </a:pPr>
                      <a:r>
                        <a:rPr lang="en-US" sz="1400" dirty="0"/>
                        <a:t>1</a:t>
                      </a:r>
                      <a:endParaRPr sz="1400" dirty="0"/>
                    </a:p>
                  </a:txBody>
                  <a:tcPr marL="45720" marR="45720" horzOverflow="overflow"/>
                </a:tc>
                <a:extLst>
                  <a:ext uri="{0D108BD9-81ED-4DB2-BD59-A6C34878D82A}">
                    <a16:rowId xmlns:a16="http://schemas.microsoft.com/office/drawing/2014/main" xmlns="" val="10014"/>
                  </a:ext>
                </a:extLst>
              </a:tr>
            </a:tbl>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Title 1"/>
          <p:cNvSpPr txBox="1">
            <a:spLocks noGrp="1"/>
          </p:cNvSpPr>
          <p:nvPr>
            <p:ph type="title"/>
          </p:nvPr>
        </p:nvSpPr>
        <p:spPr>
          <a:xfrm>
            <a:off x="838200" y="365124"/>
            <a:ext cx="10515600" cy="766093"/>
          </a:xfrm>
          <a:prstGeom prst="rect">
            <a:avLst/>
          </a:prstGeom>
        </p:spPr>
        <p:txBody>
          <a:bodyPr/>
          <a:lstStyle/>
          <a:p>
            <a:r>
              <a:t>ACE Targets &amp; Results Achieved for YEAR 1</a:t>
            </a:r>
          </a:p>
        </p:txBody>
      </p:sp>
      <p:graphicFrame>
        <p:nvGraphicFramePr>
          <p:cNvPr id="165" name="Table 2"/>
          <p:cNvGraphicFramePr/>
          <p:nvPr>
            <p:extLst>
              <p:ext uri="{D42A27DB-BD31-4B8C-83A1-F6EECF244321}">
                <p14:modId xmlns:p14="http://schemas.microsoft.com/office/powerpoint/2010/main" val="488019147"/>
              </p:ext>
            </p:extLst>
          </p:nvPr>
        </p:nvGraphicFramePr>
        <p:xfrm>
          <a:off x="838200" y="1436016"/>
          <a:ext cx="10363200" cy="2902304"/>
        </p:xfrm>
        <a:graphic>
          <a:graphicData uri="http://schemas.openxmlformats.org/drawingml/2006/table">
            <a:tbl>
              <a:tblPr>
                <a:tableStyleId>{4C3C2611-4C71-4FC5-86AE-919BDF0F9419}</a:tableStyleId>
              </a:tblPr>
              <a:tblGrid>
                <a:gridCol w="3848100">
                  <a:extLst>
                    <a:ext uri="{9D8B030D-6E8A-4147-A177-3AD203B41FA5}">
                      <a16:colId xmlns:a16="http://schemas.microsoft.com/office/drawing/2014/main" xmlns="" val="20000"/>
                    </a:ext>
                  </a:extLst>
                </a:gridCol>
                <a:gridCol w="2990826">
                  <a:extLst>
                    <a:ext uri="{9D8B030D-6E8A-4147-A177-3AD203B41FA5}">
                      <a16:colId xmlns:a16="http://schemas.microsoft.com/office/drawing/2014/main" xmlns="" val="20001"/>
                    </a:ext>
                  </a:extLst>
                </a:gridCol>
                <a:gridCol w="1771674">
                  <a:extLst>
                    <a:ext uri="{9D8B030D-6E8A-4147-A177-3AD203B41FA5}">
                      <a16:colId xmlns:a16="http://schemas.microsoft.com/office/drawing/2014/main" xmlns="" val="20002"/>
                    </a:ext>
                  </a:extLst>
                </a:gridCol>
                <a:gridCol w="1752600">
                  <a:extLst>
                    <a:ext uri="{9D8B030D-6E8A-4147-A177-3AD203B41FA5}">
                      <a16:colId xmlns:a16="http://schemas.microsoft.com/office/drawing/2014/main" xmlns="" val="20003"/>
                    </a:ext>
                  </a:extLst>
                </a:gridCol>
              </a:tblGrid>
              <a:tr h="338382">
                <a:tc>
                  <a:txBody>
                    <a:bodyPr/>
                    <a:lstStyle/>
                    <a:p>
                      <a:pPr algn="ctr">
                        <a:defRPr sz="1800"/>
                      </a:pPr>
                      <a:r>
                        <a:rPr b="1">
                          <a:solidFill>
                            <a:srgbClr val="FFFFFF"/>
                          </a:solidFill>
                        </a:rPr>
                        <a:t>Indicator</a:t>
                      </a:r>
                    </a:p>
                  </a:txBody>
                  <a:tcPr marL="45720" marR="45720" horzOverflow="overflow">
                    <a:solidFill>
                      <a:schemeClr val="accent1"/>
                    </a:solidFill>
                  </a:tcPr>
                </a:tc>
                <a:tc>
                  <a:txBody>
                    <a:bodyPr/>
                    <a:lstStyle/>
                    <a:p>
                      <a:pPr algn="ctr">
                        <a:defRPr sz="1800"/>
                      </a:pPr>
                      <a:r>
                        <a:rPr b="1">
                          <a:solidFill>
                            <a:srgbClr val="FFFFFF"/>
                          </a:solidFill>
                        </a:rPr>
                        <a:t>Value</a:t>
                      </a:r>
                    </a:p>
                  </a:txBody>
                  <a:tcPr marL="45720" marR="45720" horzOverflow="overflow">
                    <a:solidFill>
                      <a:schemeClr val="accent1"/>
                    </a:solidFill>
                  </a:tcPr>
                </a:tc>
                <a:tc>
                  <a:txBody>
                    <a:bodyPr/>
                    <a:lstStyle/>
                    <a:p>
                      <a:pPr algn="ctr">
                        <a:defRPr sz="1800"/>
                      </a:pPr>
                      <a:r>
                        <a:rPr b="1">
                          <a:solidFill>
                            <a:srgbClr val="FFFFFF"/>
                          </a:solidFill>
                        </a:rPr>
                        <a:t>Year 1 target</a:t>
                      </a:r>
                    </a:p>
                  </a:txBody>
                  <a:tcPr marL="45720" marR="45720" horzOverflow="overflow">
                    <a:solidFill>
                      <a:schemeClr val="accent1"/>
                    </a:solidFill>
                  </a:tcPr>
                </a:tc>
                <a:tc>
                  <a:txBody>
                    <a:bodyPr/>
                    <a:lstStyle/>
                    <a:p>
                      <a:pPr algn="ctr">
                        <a:defRPr sz="1800"/>
                      </a:pPr>
                      <a:r>
                        <a:rPr b="1">
                          <a:solidFill>
                            <a:srgbClr val="FFFFFF"/>
                          </a:solidFill>
                        </a:rPr>
                        <a:t>Year 1 actual</a:t>
                      </a:r>
                    </a:p>
                  </a:txBody>
                  <a:tcPr marL="45720" marR="45720" horzOverflow="overflow">
                    <a:solidFill>
                      <a:schemeClr val="accent1"/>
                    </a:solidFill>
                  </a:tcPr>
                </a:tc>
                <a:extLst>
                  <a:ext uri="{0D108BD9-81ED-4DB2-BD59-A6C34878D82A}">
                    <a16:rowId xmlns:a16="http://schemas.microsoft.com/office/drawing/2014/main" xmlns="" val="10000"/>
                  </a:ext>
                </a:extLst>
              </a:tr>
              <a:tr h="0">
                <a:tc rowSpan="2">
                  <a:txBody>
                    <a:bodyPr/>
                    <a:lstStyle/>
                    <a:p>
                      <a:pPr algn="l">
                        <a:defRPr sz="1800"/>
                      </a:pPr>
                      <a:r>
                        <a:rPr sz="1400"/>
                        <a:t>Faculty and PhD students exchanges to promote research and teaching</a:t>
                      </a:r>
                    </a:p>
                  </a:txBody>
                  <a:tcPr marL="45720" marR="45720" horzOverflow="overflow"/>
                </a:tc>
                <a:tc>
                  <a:txBody>
                    <a:bodyPr/>
                    <a:lstStyle/>
                    <a:p>
                      <a:pPr algn="l">
                        <a:defRPr sz="1800"/>
                      </a:pPr>
                      <a:r>
                        <a:rPr sz="1400"/>
                        <a:t>Total</a:t>
                      </a:r>
                    </a:p>
                  </a:txBody>
                  <a:tcPr marL="45720" marR="45720" horzOverflow="overflow"/>
                </a:tc>
                <a:tc>
                  <a:txBody>
                    <a:bodyPr/>
                    <a:lstStyle/>
                    <a:p>
                      <a:pPr algn="l">
                        <a:defRPr sz="1800"/>
                      </a:pPr>
                      <a:r>
                        <a:rPr lang="en-US" sz="1400" dirty="0"/>
                        <a:t>14</a:t>
                      </a:r>
                      <a:endParaRPr sz="1400" dirty="0"/>
                    </a:p>
                  </a:txBody>
                  <a:tcPr marL="45720" marR="45720" horzOverflow="overflow"/>
                </a:tc>
                <a:tc>
                  <a:txBody>
                    <a:bodyPr/>
                    <a:lstStyle/>
                    <a:p>
                      <a:pPr algn="l">
                        <a:defRPr sz="1800"/>
                      </a:pPr>
                      <a:r>
                        <a:rPr lang="en-US" sz="1400" dirty="0"/>
                        <a:t>8</a:t>
                      </a:r>
                      <a:endParaRPr sz="1400" dirty="0"/>
                    </a:p>
                  </a:txBody>
                  <a:tcPr marL="45720" marR="45720" horzOverflow="overflow"/>
                </a:tc>
                <a:extLst>
                  <a:ext uri="{0D108BD9-81ED-4DB2-BD59-A6C34878D82A}">
                    <a16:rowId xmlns:a16="http://schemas.microsoft.com/office/drawing/2014/main" xmlns="" val="10001"/>
                  </a:ext>
                </a:extLst>
              </a:tr>
              <a:tr h="217524">
                <a:tc vMerge="1">
                  <a:txBody>
                    <a:bodyPr/>
                    <a:lstStyle/>
                    <a:p>
                      <a:endParaRPr lang="en-US"/>
                    </a:p>
                  </a:txBody>
                  <a:tcPr/>
                </a:tc>
                <a:tc>
                  <a:txBody>
                    <a:bodyPr/>
                    <a:lstStyle/>
                    <a:p>
                      <a:pPr algn="l">
                        <a:defRPr sz="1800"/>
                      </a:pPr>
                      <a:r>
                        <a:rPr sz="1400"/>
                        <a:t>Female</a:t>
                      </a:r>
                    </a:p>
                  </a:txBody>
                  <a:tcPr marL="45720" marR="45720" horzOverflow="overflow"/>
                </a:tc>
                <a:tc>
                  <a:txBody>
                    <a:bodyPr/>
                    <a:lstStyle/>
                    <a:p>
                      <a:pPr algn="l">
                        <a:defRPr sz="1800"/>
                      </a:pPr>
                      <a:r>
                        <a:rPr lang="en-US" sz="1400" dirty="0"/>
                        <a:t>10</a:t>
                      </a:r>
                      <a:endParaRPr sz="1400" dirty="0"/>
                    </a:p>
                  </a:txBody>
                  <a:tcPr marL="45720" marR="45720" horzOverflow="overflow"/>
                </a:tc>
                <a:tc>
                  <a:txBody>
                    <a:bodyPr/>
                    <a:lstStyle/>
                    <a:p>
                      <a:pPr algn="l">
                        <a:defRPr sz="1800"/>
                      </a:pPr>
                      <a:r>
                        <a:rPr sz="1400" dirty="0"/>
                        <a:t>1</a:t>
                      </a:r>
                    </a:p>
                  </a:txBody>
                  <a:tcPr marL="45720" marR="45720" horzOverflow="overflow"/>
                </a:tc>
                <a:extLst>
                  <a:ext uri="{0D108BD9-81ED-4DB2-BD59-A6C34878D82A}">
                    <a16:rowId xmlns:a16="http://schemas.microsoft.com/office/drawing/2014/main" xmlns="" val="10002"/>
                  </a:ext>
                </a:extLst>
              </a:tr>
              <a:tr h="585216">
                <a:tc>
                  <a:txBody>
                    <a:bodyPr/>
                    <a:lstStyle/>
                    <a:p>
                      <a:pPr algn="l">
                        <a:defRPr sz="1800"/>
                      </a:pPr>
                      <a:r>
                        <a:rPr sz="1400"/>
                        <a:t>Amount of externally generated revenue by the ACEs</a:t>
                      </a:r>
                    </a:p>
                  </a:txBody>
                  <a:tcPr marL="45720" marR="45720" horzOverflow="overflow"/>
                </a:tc>
                <a:tc>
                  <a:txBody>
                    <a:bodyPr/>
                    <a:lstStyle/>
                    <a:p>
                      <a:pPr algn="l">
                        <a:defRPr sz="1800"/>
                      </a:pPr>
                      <a:r>
                        <a:rPr sz="1400" dirty="0"/>
                        <a:t>USD </a:t>
                      </a:r>
                    </a:p>
                  </a:txBody>
                  <a:tcPr marL="45720" marR="45720" horzOverflow="overflow"/>
                </a:tc>
                <a:tc>
                  <a:txBody>
                    <a:bodyPr/>
                    <a:lstStyle/>
                    <a:p>
                      <a:pPr algn="l">
                        <a:defRPr sz="1800"/>
                      </a:pPr>
                      <a:r>
                        <a:rPr sz="1400"/>
                        <a:t>48000</a:t>
                      </a:r>
                    </a:p>
                  </a:txBody>
                  <a:tcPr marL="45720" marR="45720" horzOverflow="overflow"/>
                </a:tc>
                <a:tc>
                  <a:txBody>
                    <a:bodyPr/>
                    <a:lstStyle/>
                    <a:p>
                      <a:pPr algn="l">
                        <a:defRPr sz="1800"/>
                      </a:pPr>
                      <a:r>
                        <a:rPr lang="en-US" sz="1400" dirty="0"/>
                        <a:t>22800</a:t>
                      </a:r>
                      <a:endParaRPr sz="1400" dirty="0"/>
                    </a:p>
                  </a:txBody>
                  <a:tcPr marL="45720" marR="45720" horzOverflow="overflow"/>
                </a:tc>
                <a:extLst>
                  <a:ext uri="{0D108BD9-81ED-4DB2-BD59-A6C34878D82A}">
                    <a16:rowId xmlns:a16="http://schemas.microsoft.com/office/drawing/2014/main" xmlns="" val="10003"/>
                  </a:ext>
                </a:extLst>
              </a:tr>
              <a:tr h="305408">
                <a:tc rowSpan="2">
                  <a:txBody>
                    <a:bodyPr/>
                    <a:lstStyle/>
                    <a:p>
                      <a:pPr algn="l">
                        <a:defRPr sz="1800"/>
                      </a:pPr>
                      <a:r>
                        <a:rPr sz="1400"/>
                        <a:t>Internationally recognized research publications in disciplines supported by the ACE Program and with regional coauthors</a:t>
                      </a:r>
                    </a:p>
                  </a:txBody>
                  <a:tcPr marL="45720" marR="45720" horzOverflow="overflow"/>
                </a:tc>
                <a:tc>
                  <a:txBody>
                    <a:bodyPr/>
                    <a:lstStyle/>
                    <a:p>
                      <a:pPr algn="l">
                        <a:defRPr sz="1800"/>
                      </a:pPr>
                      <a:r>
                        <a:rPr sz="1400"/>
                        <a:t>Total</a:t>
                      </a:r>
                    </a:p>
                  </a:txBody>
                  <a:tcPr marL="45720" marR="45720" horzOverflow="overflow"/>
                </a:tc>
                <a:tc>
                  <a:txBody>
                    <a:bodyPr/>
                    <a:lstStyle/>
                    <a:p>
                      <a:pPr algn="l">
                        <a:defRPr sz="1800"/>
                      </a:pPr>
                      <a:r>
                        <a:rPr sz="1400" dirty="0"/>
                        <a:t>20</a:t>
                      </a:r>
                    </a:p>
                  </a:txBody>
                  <a:tcPr marL="45720" marR="45720" horzOverflow="overflow"/>
                </a:tc>
                <a:tc>
                  <a:txBody>
                    <a:bodyPr/>
                    <a:lstStyle/>
                    <a:p>
                      <a:pPr algn="l">
                        <a:defRPr sz="1800"/>
                      </a:pPr>
                      <a:r>
                        <a:rPr sz="1400"/>
                        <a:t>21</a:t>
                      </a:r>
                    </a:p>
                  </a:txBody>
                  <a:tcPr marL="45720" marR="45720" horzOverflow="overflow"/>
                </a:tc>
                <a:extLst>
                  <a:ext uri="{0D108BD9-81ED-4DB2-BD59-A6C34878D82A}">
                    <a16:rowId xmlns:a16="http://schemas.microsoft.com/office/drawing/2014/main" xmlns="" val="10004"/>
                  </a:ext>
                </a:extLst>
              </a:tr>
              <a:tr h="0">
                <a:tc vMerge="1">
                  <a:txBody>
                    <a:bodyPr/>
                    <a:lstStyle/>
                    <a:p>
                      <a:endParaRPr lang="en-US"/>
                    </a:p>
                  </a:txBody>
                  <a:tcPr/>
                </a:tc>
                <a:tc>
                  <a:txBody>
                    <a:bodyPr/>
                    <a:lstStyle/>
                    <a:p>
                      <a:pPr algn="l">
                        <a:defRPr sz="1800"/>
                      </a:pPr>
                      <a:r>
                        <a:rPr sz="1400"/>
                        <a:t>No. co-authored with regional collaborators</a:t>
                      </a:r>
                    </a:p>
                  </a:txBody>
                  <a:tcPr marL="45720" marR="45720" horzOverflow="overflow"/>
                </a:tc>
                <a:tc>
                  <a:txBody>
                    <a:bodyPr/>
                    <a:lstStyle/>
                    <a:p>
                      <a:pPr algn="l">
                        <a:defRPr sz="1800"/>
                      </a:pPr>
                      <a:r>
                        <a:rPr sz="1400" dirty="0"/>
                        <a:t>9</a:t>
                      </a:r>
                    </a:p>
                  </a:txBody>
                  <a:tcPr marL="45720" marR="45720" horzOverflow="overflow"/>
                </a:tc>
                <a:tc>
                  <a:txBody>
                    <a:bodyPr/>
                    <a:lstStyle/>
                    <a:p>
                      <a:pPr algn="l">
                        <a:defRPr sz="1800"/>
                      </a:pPr>
                      <a:r>
                        <a:rPr sz="1400"/>
                        <a:t>6</a:t>
                      </a:r>
                    </a:p>
                  </a:txBody>
                  <a:tcPr marL="45720" marR="45720" horzOverflow="overflow"/>
                </a:tc>
                <a:extLst>
                  <a:ext uri="{0D108BD9-81ED-4DB2-BD59-A6C34878D82A}">
                    <a16:rowId xmlns:a16="http://schemas.microsoft.com/office/drawing/2014/main" xmlns="" val="10005"/>
                  </a:ext>
                </a:extLst>
              </a:tr>
              <a:tr h="365760">
                <a:tc>
                  <a:txBody>
                    <a:bodyPr/>
                    <a:lstStyle/>
                    <a:p>
                      <a:pPr algn="l">
                        <a:defRPr sz="1800"/>
                      </a:pPr>
                      <a:r>
                        <a:rPr sz="1400"/>
                        <a:t>No. of institutions hosting ACEs participating in the PASET benchmarking exercise</a:t>
                      </a:r>
                    </a:p>
                  </a:txBody>
                  <a:tcPr marL="45720" marR="45720" horzOverflow="overflow"/>
                </a:tc>
                <a:tc>
                  <a:txBody>
                    <a:bodyPr/>
                    <a:lstStyle/>
                    <a:p>
                      <a:pPr algn="l">
                        <a:defRPr sz="1800"/>
                      </a:pPr>
                      <a:r>
                        <a:rPr sz="1400"/>
                        <a:t>Total</a:t>
                      </a:r>
                    </a:p>
                  </a:txBody>
                  <a:tcPr marL="45720" marR="45720" horzOverflow="overflow"/>
                </a:tc>
                <a:tc>
                  <a:txBody>
                    <a:bodyPr/>
                    <a:lstStyle/>
                    <a:p>
                      <a:pPr algn="l">
                        <a:defRPr sz="1800"/>
                      </a:pPr>
                      <a:r>
                        <a:rPr lang="en-US" sz="1400" dirty="0"/>
                        <a:t>1</a:t>
                      </a:r>
                      <a:endParaRPr sz="1400" dirty="0"/>
                    </a:p>
                  </a:txBody>
                  <a:tcPr marL="45720" marR="45720" horzOverflow="overflow"/>
                </a:tc>
                <a:tc>
                  <a:txBody>
                    <a:bodyPr/>
                    <a:lstStyle/>
                    <a:p>
                      <a:pPr algn="l">
                        <a:defRPr sz="1800"/>
                      </a:pPr>
                      <a:r>
                        <a:rPr lang="en-US" sz="1400" dirty="0"/>
                        <a:t>1</a:t>
                      </a:r>
                      <a:endParaRPr sz="1400" dirty="0"/>
                    </a:p>
                  </a:txBody>
                  <a:tcPr marL="45720" marR="45720" horzOverflow="overflow"/>
                </a:tc>
                <a:extLst>
                  <a:ext uri="{0D108BD9-81ED-4DB2-BD59-A6C34878D82A}">
                    <a16:rowId xmlns:a16="http://schemas.microsoft.com/office/drawing/2014/main" xmlns="" val="10006"/>
                  </a:ext>
                </a:extLst>
              </a:tr>
            </a:tbl>
          </a:graphicData>
        </a:graphic>
      </p:graphicFrame>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itle 1"/>
          <p:cNvSpPr txBox="1">
            <a:spLocks noGrp="1"/>
          </p:cNvSpPr>
          <p:nvPr>
            <p:ph type="title"/>
          </p:nvPr>
        </p:nvSpPr>
        <p:spPr>
          <a:xfrm>
            <a:off x="838200" y="365124"/>
            <a:ext cx="10515600" cy="766093"/>
          </a:xfrm>
          <a:prstGeom prst="rect">
            <a:avLst/>
          </a:prstGeom>
        </p:spPr>
        <p:txBody>
          <a:bodyPr/>
          <a:lstStyle/>
          <a:p>
            <a:r>
              <a:t>IDA FUNDS RECEIVED and UTILIZED</a:t>
            </a:r>
          </a:p>
        </p:txBody>
      </p:sp>
      <p:graphicFrame>
        <p:nvGraphicFramePr>
          <p:cNvPr id="168" name="Table 4"/>
          <p:cNvGraphicFramePr/>
          <p:nvPr>
            <p:extLst>
              <p:ext uri="{D42A27DB-BD31-4B8C-83A1-F6EECF244321}">
                <p14:modId xmlns:p14="http://schemas.microsoft.com/office/powerpoint/2010/main" val="1907946419"/>
              </p:ext>
            </p:extLst>
          </p:nvPr>
        </p:nvGraphicFramePr>
        <p:xfrm>
          <a:off x="838200" y="1436016"/>
          <a:ext cx="10363200" cy="1986077"/>
        </p:xfrm>
        <a:graphic>
          <a:graphicData uri="http://schemas.openxmlformats.org/drawingml/2006/table">
            <a:tbl>
              <a:tblPr>
                <a:tableStyleId>{4C3C2611-4C71-4FC5-86AE-919BDF0F9419}</a:tableStyleId>
              </a:tblPr>
              <a:tblGrid>
                <a:gridCol w="2590800">
                  <a:extLst>
                    <a:ext uri="{9D8B030D-6E8A-4147-A177-3AD203B41FA5}">
                      <a16:colId xmlns:a16="http://schemas.microsoft.com/office/drawing/2014/main" xmlns="" val="20000"/>
                    </a:ext>
                  </a:extLst>
                </a:gridCol>
                <a:gridCol w="2425700">
                  <a:extLst>
                    <a:ext uri="{9D8B030D-6E8A-4147-A177-3AD203B41FA5}">
                      <a16:colId xmlns:a16="http://schemas.microsoft.com/office/drawing/2014/main" xmlns="" val="20001"/>
                    </a:ext>
                  </a:extLst>
                </a:gridCol>
                <a:gridCol w="2705100">
                  <a:extLst>
                    <a:ext uri="{9D8B030D-6E8A-4147-A177-3AD203B41FA5}">
                      <a16:colId xmlns:a16="http://schemas.microsoft.com/office/drawing/2014/main" xmlns="" val="20002"/>
                    </a:ext>
                  </a:extLst>
                </a:gridCol>
                <a:gridCol w="2641600">
                  <a:extLst>
                    <a:ext uri="{9D8B030D-6E8A-4147-A177-3AD203B41FA5}">
                      <a16:colId xmlns:a16="http://schemas.microsoft.com/office/drawing/2014/main" xmlns="" val="20003"/>
                    </a:ext>
                  </a:extLst>
                </a:gridCol>
              </a:tblGrid>
              <a:tr h="338382">
                <a:tc>
                  <a:txBody>
                    <a:bodyPr/>
                    <a:lstStyle/>
                    <a:p>
                      <a:pPr algn="ctr">
                        <a:defRPr sz="1800"/>
                      </a:pPr>
                      <a:r>
                        <a:rPr b="1">
                          <a:solidFill>
                            <a:srgbClr val="FFFFFF"/>
                          </a:solidFill>
                        </a:rPr>
                        <a:t>Amount Received </a:t>
                      </a:r>
                    </a:p>
                  </a:txBody>
                  <a:tcPr marL="45720" marR="45720" horzOverflow="overflow">
                    <a:solidFill>
                      <a:schemeClr val="accent1"/>
                    </a:solidFill>
                  </a:tcPr>
                </a:tc>
                <a:tc>
                  <a:txBody>
                    <a:bodyPr/>
                    <a:lstStyle/>
                    <a:p>
                      <a:pPr algn="ctr">
                        <a:defRPr sz="1800"/>
                      </a:pPr>
                      <a:r>
                        <a:rPr b="1">
                          <a:solidFill>
                            <a:srgbClr val="FFFFFF"/>
                          </a:solidFill>
                        </a:rPr>
                        <a:t>Date</a:t>
                      </a:r>
                    </a:p>
                  </a:txBody>
                  <a:tcPr marL="45720" marR="45720" horzOverflow="overflow">
                    <a:solidFill>
                      <a:schemeClr val="accent1"/>
                    </a:solidFill>
                  </a:tcPr>
                </a:tc>
                <a:tc>
                  <a:txBody>
                    <a:bodyPr/>
                    <a:lstStyle/>
                    <a:p>
                      <a:pPr algn="ctr">
                        <a:defRPr sz="1800"/>
                      </a:pPr>
                      <a:r>
                        <a:rPr b="1">
                          <a:solidFill>
                            <a:srgbClr val="FFFFFF"/>
                          </a:solidFill>
                        </a:rPr>
                        <a:t>Amount Utilized</a:t>
                      </a:r>
                    </a:p>
                  </a:txBody>
                  <a:tcPr marL="45720" marR="45720" horzOverflow="overflow">
                    <a:solidFill>
                      <a:schemeClr val="accent1"/>
                    </a:solidFill>
                  </a:tcPr>
                </a:tc>
                <a:tc>
                  <a:txBody>
                    <a:bodyPr/>
                    <a:lstStyle/>
                    <a:p>
                      <a:pPr algn="ctr">
                        <a:defRPr sz="1800"/>
                      </a:pPr>
                      <a:r>
                        <a:rPr b="1">
                          <a:solidFill>
                            <a:srgbClr val="FFFFFF"/>
                          </a:solidFill>
                        </a:rPr>
                        <a:t>Date</a:t>
                      </a:r>
                    </a:p>
                  </a:txBody>
                  <a:tcPr marL="45720" marR="45720" horzOverflow="overflow">
                    <a:solidFill>
                      <a:schemeClr val="accent1"/>
                    </a:solidFill>
                  </a:tcPr>
                </a:tc>
                <a:extLst>
                  <a:ext uri="{0D108BD9-81ED-4DB2-BD59-A6C34878D82A}">
                    <a16:rowId xmlns:a16="http://schemas.microsoft.com/office/drawing/2014/main" xmlns="" val="10000"/>
                  </a:ext>
                </a:extLst>
              </a:tr>
              <a:tr h="117043">
                <a:tc>
                  <a:txBody>
                    <a:bodyPr/>
                    <a:lstStyle/>
                    <a:p>
                      <a:pPr algn="l">
                        <a:defRPr sz="1800"/>
                      </a:pPr>
                      <a:r>
                        <a:rPr sz="1400"/>
                        <a:t>USD 1,100,000</a:t>
                      </a:r>
                    </a:p>
                  </a:txBody>
                  <a:tcPr marL="45720" marR="45720" horzOverflow="overflow"/>
                </a:tc>
                <a:tc>
                  <a:txBody>
                    <a:bodyPr/>
                    <a:lstStyle/>
                    <a:p>
                      <a:pPr algn="l">
                        <a:defRPr sz="1800"/>
                      </a:pPr>
                      <a:r>
                        <a:rPr sz="1400"/>
                        <a:t>January 2018</a:t>
                      </a:r>
                    </a:p>
                  </a:txBody>
                  <a:tcPr marL="45720" marR="45720" horzOverflow="overflow"/>
                </a:tc>
                <a:tc>
                  <a:txBody>
                    <a:bodyPr/>
                    <a:lstStyle/>
                    <a:p>
                      <a:pPr algn="l">
                        <a:defRPr sz="1400"/>
                      </a:pPr>
                      <a:r>
                        <a:t>ZMK  377,797.79 (</a:t>
                      </a:r>
                      <a:r>
                        <a:rPr b="1"/>
                        <a:t>USD37,686.097)</a:t>
                      </a:r>
                    </a:p>
                  </a:txBody>
                  <a:tcPr marL="45720" marR="45720" horzOverflow="overflow"/>
                </a:tc>
                <a:tc>
                  <a:txBody>
                    <a:bodyPr/>
                    <a:lstStyle/>
                    <a:p>
                      <a:pPr algn="l">
                        <a:defRPr sz="1800"/>
                      </a:pPr>
                      <a:r>
                        <a:rPr sz="1400"/>
                        <a:t>30 June 2018</a:t>
                      </a:r>
                    </a:p>
                  </a:txBody>
                  <a:tcPr marL="45720" marR="45720" horzOverflow="overflow"/>
                </a:tc>
                <a:extLst>
                  <a:ext uri="{0D108BD9-81ED-4DB2-BD59-A6C34878D82A}">
                    <a16:rowId xmlns:a16="http://schemas.microsoft.com/office/drawing/2014/main" xmlns="" val="10001"/>
                  </a:ext>
                </a:extLst>
              </a:tr>
              <a:tr h="401117">
                <a:tc>
                  <a:txBody>
                    <a:bodyPr/>
                    <a:lstStyle/>
                    <a:p>
                      <a:pPr algn="l">
                        <a:defRPr sz="1400"/>
                      </a:pPr>
                      <a:endParaRPr/>
                    </a:p>
                  </a:txBody>
                  <a:tcPr marL="45720" marR="45720" horzOverflow="overflow"/>
                </a:tc>
                <a:tc>
                  <a:txBody>
                    <a:bodyPr/>
                    <a:lstStyle/>
                    <a:p>
                      <a:pPr algn="l">
                        <a:defRPr sz="1400"/>
                      </a:pPr>
                      <a:endParaRPr/>
                    </a:p>
                  </a:txBody>
                  <a:tcPr marL="45720" marR="45720" horzOverflow="overflow"/>
                </a:tc>
                <a:tc>
                  <a:txBody>
                    <a:bodyPr/>
                    <a:lstStyle/>
                    <a:p>
                      <a:pPr marL="0" marR="0" indent="0" algn="l" defTabSz="914400" rtl="0" eaLnBrk="1" fontAlgn="auto" latinLnBrk="0" hangingPunct="1">
                        <a:lnSpc>
                          <a:spcPct val="100000"/>
                        </a:lnSpc>
                        <a:spcBef>
                          <a:spcPts val="0"/>
                        </a:spcBef>
                        <a:spcAft>
                          <a:spcPts val="0"/>
                        </a:spcAft>
                        <a:buClrTx/>
                        <a:buSzTx/>
                        <a:buFontTx/>
                        <a:buNone/>
                        <a:tabLst/>
                        <a:defRPr sz="1400"/>
                      </a:pPr>
                      <a:r>
                        <a:rPr lang="en-US" dirty="0"/>
                        <a:t>ZMK 256,1655.73 (</a:t>
                      </a:r>
                      <a:r>
                        <a:rPr lang="en-US" b="1" dirty="0"/>
                        <a:t>USD </a:t>
                      </a:r>
                      <a:r>
                        <a:rPr lang="hr-HR" b="1" dirty="0"/>
                        <a:t>214,538.14)</a:t>
                      </a:r>
                      <a:endParaRPr b="1" dirty="0"/>
                    </a:p>
                  </a:txBody>
                  <a:tcPr marL="45720" marR="45720" horzOverflow="overflow"/>
                </a:tc>
                <a:tc>
                  <a:txBody>
                    <a:bodyPr/>
                    <a:lstStyle/>
                    <a:p>
                      <a:pPr algn="l">
                        <a:defRPr sz="1400"/>
                      </a:pPr>
                      <a:r>
                        <a:rPr lang="en-US" dirty="0"/>
                        <a:t>31 December 2018</a:t>
                      </a:r>
                      <a:endParaRPr dirty="0"/>
                    </a:p>
                  </a:txBody>
                  <a:tcPr marL="45720" marR="45720" horzOverflow="overflow"/>
                </a:tc>
                <a:extLst>
                  <a:ext uri="{0D108BD9-81ED-4DB2-BD59-A6C34878D82A}">
                    <a16:rowId xmlns:a16="http://schemas.microsoft.com/office/drawing/2014/main" xmlns="" val="10002"/>
                  </a:ext>
                </a:extLst>
              </a:tr>
              <a:tr h="284074">
                <a:tc>
                  <a:txBody>
                    <a:bodyPr/>
                    <a:lstStyle/>
                    <a:p>
                      <a:pPr algn="l">
                        <a:defRPr sz="1400"/>
                      </a:pPr>
                      <a:endParaRPr/>
                    </a:p>
                  </a:txBody>
                  <a:tcPr marL="45720" marR="45720" horzOverflow="overflow"/>
                </a:tc>
                <a:tc>
                  <a:txBody>
                    <a:bodyPr/>
                    <a:lstStyle/>
                    <a:p>
                      <a:pPr algn="l">
                        <a:defRPr sz="1400"/>
                      </a:pPr>
                      <a:endParaRPr/>
                    </a:p>
                  </a:txBody>
                  <a:tcPr marL="45720" marR="45720" horzOverflow="overflow"/>
                </a:tc>
                <a:tc>
                  <a:txBody>
                    <a:bodyPr/>
                    <a:lstStyle/>
                    <a:p>
                      <a:pPr algn="l">
                        <a:defRPr sz="1400"/>
                      </a:pPr>
                      <a:endParaRPr/>
                    </a:p>
                  </a:txBody>
                  <a:tcPr marL="45720" marR="45720" horzOverflow="overflow"/>
                </a:tc>
                <a:tc>
                  <a:txBody>
                    <a:bodyPr/>
                    <a:lstStyle/>
                    <a:p>
                      <a:pPr algn="l">
                        <a:defRPr sz="1400"/>
                      </a:pPr>
                      <a:endParaRPr/>
                    </a:p>
                  </a:txBody>
                  <a:tcPr marL="45720" marR="45720" horzOverflow="overflow"/>
                </a:tc>
                <a:extLst>
                  <a:ext uri="{0D108BD9-81ED-4DB2-BD59-A6C34878D82A}">
                    <a16:rowId xmlns:a16="http://schemas.microsoft.com/office/drawing/2014/main" xmlns="" val="10003"/>
                  </a:ext>
                </a:extLst>
              </a:tr>
              <a:tr h="167030">
                <a:tc>
                  <a:txBody>
                    <a:bodyPr/>
                    <a:lstStyle/>
                    <a:p>
                      <a:pPr algn="l">
                        <a:defRPr sz="1400"/>
                      </a:pPr>
                      <a:endParaRPr/>
                    </a:p>
                  </a:txBody>
                  <a:tcPr marL="45720" marR="45720" horzOverflow="overflow"/>
                </a:tc>
                <a:tc>
                  <a:txBody>
                    <a:bodyPr/>
                    <a:lstStyle/>
                    <a:p>
                      <a:pPr algn="l">
                        <a:defRPr sz="1400"/>
                      </a:pPr>
                      <a:endParaRPr/>
                    </a:p>
                  </a:txBody>
                  <a:tcPr marL="45720" marR="45720" horzOverflow="overflow"/>
                </a:tc>
                <a:tc>
                  <a:txBody>
                    <a:bodyPr/>
                    <a:lstStyle/>
                    <a:p>
                      <a:pPr algn="l">
                        <a:defRPr sz="1400"/>
                      </a:pPr>
                      <a:endParaRPr/>
                    </a:p>
                  </a:txBody>
                  <a:tcPr marL="45720" marR="45720" horzOverflow="overflow"/>
                </a:tc>
                <a:tc>
                  <a:txBody>
                    <a:bodyPr/>
                    <a:lstStyle/>
                    <a:p>
                      <a:pPr algn="l">
                        <a:defRPr sz="1400"/>
                      </a:pPr>
                      <a:endParaRPr/>
                    </a:p>
                  </a:txBody>
                  <a:tcPr marL="45720" marR="45720" horzOverflow="overflow"/>
                </a:tc>
                <a:extLst>
                  <a:ext uri="{0D108BD9-81ED-4DB2-BD59-A6C34878D82A}">
                    <a16:rowId xmlns:a16="http://schemas.microsoft.com/office/drawing/2014/main" xmlns="" val="10004"/>
                  </a:ext>
                </a:extLst>
              </a:tr>
              <a:tr h="117043">
                <a:tc>
                  <a:txBody>
                    <a:bodyPr/>
                    <a:lstStyle/>
                    <a:p>
                      <a:pPr algn="l">
                        <a:defRPr sz="1400"/>
                      </a:pPr>
                      <a:endParaRPr/>
                    </a:p>
                  </a:txBody>
                  <a:tcPr marL="45720" marR="45720" horzOverflow="overflow"/>
                </a:tc>
                <a:tc>
                  <a:txBody>
                    <a:bodyPr/>
                    <a:lstStyle/>
                    <a:p>
                      <a:pPr algn="l">
                        <a:defRPr sz="1400"/>
                      </a:pPr>
                      <a:endParaRPr/>
                    </a:p>
                  </a:txBody>
                  <a:tcPr marL="45720" marR="45720" horzOverflow="overflow"/>
                </a:tc>
                <a:tc>
                  <a:txBody>
                    <a:bodyPr/>
                    <a:lstStyle/>
                    <a:p>
                      <a:pPr algn="l">
                        <a:defRPr sz="1400"/>
                      </a:pPr>
                      <a:endParaRPr/>
                    </a:p>
                  </a:txBody>
                  <a:tcPr marL="45720" marR="45720" horzOverflow="overflow"/>
                </a:tc>
                <a:tc>
                  <a:txBody>
                    <a:bodyPr/>
                    <a:lstStyle/>
                    <a:p>
                      <a:pPr algn="l">
                        <a:defRPr sz="1400"/>
                      </a:pPr>
                      <a:endParaRPr dirty="0"/>
                    </a:p>
                  </a:txBody>
                  <a:tcPr marL="45720" marR="45720" horzOverflow="overflow"/>
                </a:tc>
                <a:extLst>
                  <a:ext uri="{0D108BD9-81ED-4DB2-BD59-A6C34878D82A}">
                    <a16:rowId xmlns:a16="http://schemas.microsoft.com/office/drawing/2014/main" xmlns="" val="10005"/>
                  </a:ext>
                </a:extLst>
              </a:tr>
            </a:tbl>
          </a:graphicData>
        </a:graphic>
      </p:graphicFrame>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245</TotalTime>
  <Words>1640</Words>
  <Application>Microsoft Office PowerPoint</Application>
  <PresentationFormat>Widescreen</PresentationFormat>
  <Paragraphs>458</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Helvetica</vt:lpstr>
      <vt:lpstr>Verdana</vt:lpstr>
      <vt:lpstr>Office Theme</vt:lpstr>
      <vt:lpstr>EASTERN &amp; SOUTHERN AFRICA HIGHER EDUCATION CENTERS OF EXCELLENCE (ACEII) </vt:lpstr>
      <vt:lpstr>ACE Background</vt:lpstr>
      <vt:lpstr>ACE Management</vt:lpstr>
      <vt:lpstr>Main Achievements and Highlights in the Last 6 Months</vt:lpstr>
      <vt:lpstr>New and/or Revised ACE Ph.D., Master, and Short Term Courses to be developed</vt:lpstr>
      <vt:lpstr>ACE Targets &amp; Results Achieved for YEAR 1 (you can use figures and charts to illustrate progress of selected results)</vt:lpstr>
      <vt:lpstr>ACE Targets &amp; Results Achieved for YEAR 1</vt:lpstr>
      <vt:lpstr>ACE Targets &amp; Results Achieved for YEAR 1</vt:lpstr>
      <vt:lpstr>IDA FUNDS RECEIVED and UTILIZED</vt:lpstr>
      <vt:lpstr>PROCUREMENT PROGRESS</vt:lpstr>
      <vt:lpstr>Reporting and Compliances</vt:lpstr>
      <vt:lpstr>Reporting and Compliances</vt:lpstr>
      <vt:lpstr>Interim Financial Report status</vt:lpstr>
      <vt:lpstr>Next Steps</vt:lpstr>
      <vt:lpstr>Challenges and/or Reflections</vt:lpstr>
      <vt:lpstr>Areas Where You Need Support from NSC, IUCEA and WB</vt:lpstr>
      <vt:lpstr>Key Partners (you can add logos; only those who sign formal MOUs and with action plan)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EASTERN &amp; SOUTHERN AFRICA HIGHER EDUCATION CENTERS OF EXCELLENCE (ACEII)</dc:title>
  <dc:creator>fcbwalya</dc:creator>
  <cp:lastModifiedBy>user</cp:lastModifiedBy>
  <cp:revision>66</cp:revision>
  <dcterms:modified xsi:type="dcterms:W3CDTF">2022-02-25T10:42:16Z</dcterms:modified>
</cp:coreProperties>
</file>